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6" r:id="rId3"/>
    <p:sldId id="270" r:id="rId4"/>
    <p:sldId id="274" r:id="rId5"/>
    <p:sldId id="273" r:id="rId6"/>
    <p:sldId id="272" r:id="rId7"/>
    <p:sldId id="271" r:id="rId8"/>
    <p:sldId id="275" r:id="rId9"/>
    <p:sldId id="267" r:id="rId10"/>
    <p:sldId id="264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A398"/>
    <a:srgbClr val="D0CB0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255" autoAdjust="0"/>
  </p:normalViewPr>
  <p:slideViewPr>
    <p:cSldViewPr>
      <p:cViewPr>
        <p:scale>
          <a:sx n="48" d="100"/>
          <a:sy n="48" d="100"/>
        </p:scale>
        <p:origin x="-179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51266-CB33-4153-A484-0522C8415C7E}" type="datetimeFigureOut">
              <a:rPr lang="hr-HR" smtClean="0"/>
              <a:pPr/>
              <a:t>14.9.2017.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5BE5F-A2F3-4D61-A7F1-22B6355228B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8222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5BE5F-A2F3-4D61-A7F1-22B6355228BC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33362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5BE5F-A2F3-4D61-A7F1-22B6355228BC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2425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5BE5F-A2F3-4D61-A7F1-22B6355228BC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85694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Kroz</a:t>
            </a:r>
            <a:r>
              <a:rPr lang="hr-H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DRUŠTVEN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</a:t>
            </a:r>
            <a:r>
              <a:rPr lang="hr-H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dimenziju</a:t>
            </a:r>
            <a:r>
              <a:rPr lang="vi-V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razvijaju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</a:t>
            </a:r>
            <a:r>
              <a:rPr lang="vi-V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socijalne i komunikacijske vještine važne za ophođenje s drugim ljudima te vještine nenasilnog rješavanja sukoba.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Riječki su učenici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sklopu ove dimenzije učili o:</a:t>
            </a:r>
          </a:p>
          <a:p>
            <a:pPr>
              <a:buFontTx/>
              <a:buChar char="-"/>
            </a:pP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ulozi medija, oblikovali su vijesti, osmislili školski portal koji vode i uređuju</a:t>
            </a:r>
          </a:p>
          <a:p>
            <a:pPr>
              <a:buFontTx/>
              <a:buChar char="-"/>
            </a:pP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naučili uočavati vršnjačko nasilje na društvenim mrežama, o njegovoj štetnosti te opisati ulogu društvenih mreža</a:t>
            </a:r>
          </a:p>
          <a:p>
            <a:pPr>
              <a:buFontTx/>
              <a:buChar char="-"/>
            </a:pP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osvijestili opasnosti koje se pojavljuju na internetu</a:t>
            </a:r>
          </a:p>
          <a:p>
            <a:pPr>
              <a:buFontTx/>
              <a:buChar char="-"/>
            </a:pP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Kritički promišljati o </a:t>
            </a:r>
            <a:r>
              <a:rPr lang="hr-H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reality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-ovima</a:t>
            </a:r>
          </a:p>
          <a:p>
            <a:pPr>
              <a:buFontTx/>
              <a:buChar char="-"/>
            </a:pP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Upravljanju sukobima i emocijama te asertivnom komuniciranju</a:t>
            </a:r>
          </a:p>
          <a:p>
            <a:pPr>
              <a:buFontTx/>
              <a:buChar char="-"/>
            </a:pP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volontiranju</a:t>
            </a:r>
          </a:p>
          <a:p>
            <a:pPr>
              <a:buFontTx/>
              <a:buChar char="-"/>
            </a:pPr>
            <a:r>
              <a:rPr lang="hr-HR" dirty="0" smtClean="0"/>
              <a:t>Stereotipima</a:t>
            </a:r>
          </a:p>
          <a:p>
            <a:pPr>
              <a:buFontTx/>
              <a:buChar char="-"/>
            </a:pPr>
            <a:r>
              <a:rPr lang="hr-HR" dirty="0" smtClean="0"/>
              <a:t>Ranjivim skupinama</a:t>
            </a:r>
            <a:r>
              <a:rPr lang="hr-HR" baseline="0" dirty="0" smtClean="0"/>
              <a:t> društva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5BE5F-A2F3-4D61-A7F1-22B6355228BC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1910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Druga</a:t>
            </a:r>
            <a:r>
              <a:rPr lang="hr-H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dimenzija je </a:t>
            </a:r>
            <a:r>
              <a:rPr lang="vi-VN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LJUDSKO – PRAVNA </a:t>
            </a:r>
            <a:r>
              <a:rPr lang="vi-V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kroz koju se uči o pravima i odgovornostima te kako zaštiti svoja i tuđa prava</a:t>
            </a:r>
            <a:endParaRPr lang="hr-HR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Riječki su učenici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sklopu ove dimenzije učili o:</a:t>
            </a:r>
          </a:p>
          <a:p>
            <a:pPr>
              <a:buFontTx/>
              <a:buChar char="-"/>
            </a:pPr>
            <a:r>
              <a:rPr lang="hr-HR" b="0" dirty="0" smtClean="0"/>
              <a:t>Pravima i obavezama</a:t>
            </a:r>
          </a:p>
          <a:p>
            <a:pPr>
              <a:buFontTx/>
              <a:buChar char="-"/>
            </a:pPr>
            <a:r>
              <a:rPr lang="hr-HR" b="0" dirty="0" smtClean="0"/>
              <a:t>Osnovnim potrebama ljudskog bića</a:t>
            </a:r>
          </a:p>
          <a:p>
            <a:pPr>
              <a:buFontTx/>
              <a:buChar char="-"/>
            </a:pPr>
            <a:r>
              <a:rPr lang="hr-HR" b="0" dirty="0" smtClean="0"/>
              <a:t>O</a:t>
            </a:r>
            <a:r>
              <a:rPr lang="hr-HR" b="0" baseline="0" dirty="0" smtClean="0"/>
              <a:t>svijestili su svoju osobnost i identitet</a:t>
            </a:r>
          </a:p>
          <a:p>
            <a:pPr>
              <a:buFontTx/>
              <a:buChar char="-"/>
            </a:pPr>
            <a:r>
              <a:rPr lang="hr-HR" b="0" baseline="0" dirty="0" smtClean="0"/>
              <a:t>Poštivanje tuđeg dostojanstva</a:t>
            </a:r>
          </a:p>
          <a:p>
            <a:pPr>
              <a:buFontTx/>
              <a:buChar char="-"/>
            </a:pPr>
            <a:r>
              <a:rPr lang="hr-HR" b="0" baseline="0" dirty="0" smtClean="0"/>
              <a:t>Nasilju i rizičnim ponašanjima</a:t>
            </a:r>
          </a:p>
          <a:p>
            <a:pPr>
              <a:buFontTx/>
              <a:buChar char="-"/>
            </a:pPr>
            <a:r>
              <a:rPr lang="hr-HR" b="0" baseline="0" dirty="0" smtClean="0"/>
              <a:t>Nenasilno rješavanje sukoba</a:t>
            </a:r>
          </a:p>
          <a:p>
            <a:pPr>
              <a:buFontTx/>
              <a:buChar char="-"/>
            </a:pPr>
            <a:r>
              <a:rPr lang="hr-HR" b="0" baseline="0" dirty="0" smtClean="0"/>
              <a:t>Pružanju pomoći učenicima koji su žrtve nasilja među učenicima</a:t>
            </a:r>
          </a:p>
          <a:p>
            <a:pPr>
              <a:buFontTx/>
              <a:buChar char="-"/>
            </a:pPr>
            <a:r>
              <a:rPr lang="hr-HR" b="0" baseline="0" dirty="0" smtClean="0"/>
              <a:t>Važnosti poštivanja drugih</a:t>
            </a:r>
          </a:p>
          <a:p>
            <a:pPr>
              <a:buFontTx/>
              <a:buChar char="-"/>
            </a:pPr>
            <a:endParaRPr lang="hr-HR" b="0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5BE5F-A2F3-4D61-A7F1-22B6355228BC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24208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Treća dimenzija jest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POLITIČKA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kroz koju se uči o tome kako se u društvu donose odluke, zakoni i drugi propisi, tko se uključuje u taj proces i na koji način, što možemo učiniti da bismo sudjelovali u tim procesima, te kako je ustrojena državna uprava, a kako lokalna i županijska samouprava.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Riječki su učenici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sklopu ove dimenzije učili o: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kućnom redu i što bi se dogodilo da ga nema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Aktivnom sudjelovanju u svojoj školi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Izborima u školi, kandidaturi, kampanji za dobrobit razreda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Poduzetnost u pokretanju projekata, istraživanja i rješavanja problema u zajednici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Što je korupcija i koruptivna ponašanja u školi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svojoj lokalnoj zajednici i udrugama </a:t>
            </a:r>
            <a:r>
              <a:rPr lang="hr-HR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civilnog društva</a:t>
            </a:r>
            <a:endParaRPr lang="hr-H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hr-H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5BE5F-A2F3-4D61-A7F1-22B6355228BC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07349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vi-VN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KULTURALNA</a:t>
            </a:r>
            <a:r>
              <a:rPr lang="vi-V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dimenzija </a:t>
            </a:r>
            <a:r>
              <a:rPr lang="vi-V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kroz koju se upoznaje vlastita kultura, prepoznaju doprinosi različitih kulturnih utjecaja na zajednicu te upoznaju druge kulture i razvija međusobno poštovanje.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Riječki su učenici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sklopu ove dimenzije učili o:</a:t>
            </a:r>
          </a:p>
          <a:p>
            <a:pPr>
              <a:buFontTx/>
              <a:buChar char="-"/>
            </a:pPr>
            <a:r>
              <a:rPr lang="hr-HR" dirty="0" smtClean="0"/>
              <a:t>Prepoznavanje važnosti ulaganja truda u cilju postizanja uspjeha</a:t>
            </a:r>
          </a:p>
          <a:p>
            <a:pPr>
              <a:buFontTx/>
              <a:buChar char="-"/>
            </a:pPr>
            <a:r>
              <a:rPr lang="hr-HR" dirty="0" smtClean="0"/>
              <a:t>U čemu</a:t>
            </a:r>
            <a:r>
              <a:rPr lang="hr-HR" baseline="0" dirty="0" smtClean="0"/>
              <a:t> žele biti uspješni</a:t>
            </a:r>
          </a:p>
          <a:p>
            <a:pPr>
              <a:buFontTx/>
              <a:buChar char="-"/>
            </a:pPr>
            <a:r>
              <a:rPr lang="hr-HR" baseline="0" dirty="0" smtClean="0"/>
              <a:t>Rodna ravnopravnost</a:t>
            </a:r>
          </a:p>
          <a:p>
            <a:pPr>
              <a:buFontTx/>
              <a:buChar char="-"/>
            </a:pPr>
            <a:r>
              <a:rPr lang="hr-HR" baseline="0" dirty="0" smtClean="0"/>
              <a:t>Poštivanje drugih</a:t>
            </a:r>
          </a:p>
          <a:p>
            <a:pPr>
              <a:buFontTx/>
              <a:buChar char="-"/>
            </a:pPr>
            <a:r>
              <a:rPr lang="hr-HR" baseline="0" dirty="0" smtClean="0"/>
              <a:t>Što sve utječe na razvoj osobnog identiteta</a:t>
            </a:r>
          </a:p>
          <a:p>
            <a:pPr>
              <a:buFontTx/>
              <a:buChar char="-"/>
            </a:pPr>
            <a:endParaRPr lang="hr-HR" baseline="0" dirty="0" smtClean="0"/>
          </a:p>
          <a:p>
            <a:pPr>
              <a:buFontTx/>
              <a:buChar char="-"/>
            </a:pPr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5BE5F-A2F3-4D61-A7F1-22B6355228BC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94536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GOSPODARSKA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dimenzija potiče na promišljanje o radu, upravljanju financijama i svemu onom vezanom uz ekonomiju i novac.</a:t>
            </a:r>
          </a:p>
          <a:p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Riječki su učenici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sklopu ove dimenzije učili o:</a:t>
            </a:r>
          </a:p>
          <a:p>
            <a:pPr>
              <a:buFontTx/>
              <a:buChar char="-"/>
            </a:pPr>
            <a:r>
              <a:rPr lang="hr-HR" baseline="0" dirty="0" smtClean="0"/>
              <a:t>Analiza i kritično promišljanje o reklamama</a:t>
            </a:r>
          </a:p>
          <a:p>
            <a:pPr>
              <a:buFontTx/>
              <a:buChar char="-"/>
            </a:pPr>
            <a:r>
              <a:rPr lang="hr-HR" baseline="0" dirty="0" smtClean="0"/>
              <a:t>Može se oduprijeti reklama nametnutoj potrošnji</a:t>
            </a:r>
          </a:p>
          <a:p>
            <a:pPr>
              <a:buFontTx/>
              <a:buChar char="-"/>
            </a:pPr>
            <a:r>
              <a:rPr lang="hr-HR" baseline="0" dirty="0" smtClean="0"/>
              <a:t>Odgovorno i informirano odlučivanje o kupovini</a:t>
            </a:r>
          </a:p>
          <a:p>
            <a:pPr>
              <a:buFontTx/>
              <a:buChar char="-"/>
            </a:pPr>
            <a:r>
              <a:rPr lang="hr-HR" baseline="0" dirty="0" smtClean="0"/>
              <a:t>Učenik kao potrošač</a:t>
            </a:r>
          </a:p>
          <a:p>
            <a:pPr>
              <a:buFontTx/>
              <a:buChar char="-"/>
            </a:pPr>
            <a:r>
              <a:rPr lang="hr-HR" baseline="0" dirty="0" smtClean="0"/>
              <a:t>Usporedba različitih proizvoda</a:t>
            </a:r>
          </a:p>
          <a:p>
            <a:pPr>
              <a:buFontTx/>
              <a:buChar char="-"/>
            </a:pPr>
            <a:r>
              <a:rPr lang="hr-HR" baseline="0" dirty="0" smtClean="0"/>
              <a:t>Upravljanje novcem, kako se stječe i planira štedljiva potrošnja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5BE5F-A2F3-4D61-A7F1-22B6355228BC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22097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EKOLOŠKA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dimenzija usmjerava nas na važnost održivog razvoja i čuvanje prirodnih bogatstva.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Riječki su učenici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sklopu ove dimenzije učili o:</a:t>
            </a:r>
          </a:p>
          <a:p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Osmislili</a:t>
            </a:r>
            <a:r>
              <a:rPr lang="hr-HR" baseline="0" dirty="0" smtClean="0"/>
              <a:t> kampanju kojom informiraju i pozivaju druge učenike na prihvaćanje zdravih stilova života</a:t>
            </a:r>
          </a:p>
          <a:p>
            <a:pPr>
              <a:buFontTx/>
              <a:buChar char="-"/>
            </a:pPr>
            <a:r>
              <a:rPr lang="hr-HR" baseline="0" dirty="0" smtClean="0"/>
              <a:t>Zbrinjavanje otpada</a:t>
            </a:r>
          </a:p>
          <a:p>
            <a:pPr>
              <a:buFontTx/>
              <a:buChar char="-"/>
            </a:pPr>
            <a:r>
              <a:rPr lang="hr-HR" baseline="0" dirty="0" smtClean="0"/>
              <a:t>Održivi razvoj</a:t>
            </a:r>
          </a:p>
          <a:p>
            <a:pPr>
              <a:buFontTx/>
              <a:buChar char="-"/>
            </a:pPr>
            <a:r>
              <a:rPr lang="hr-HR" baseline="0" dirty="0" smtClean="0"/>
              <a:t>Razlikovanje otpada od smeća</a:t>
            </a:r>
          </a:p>
          <a:p>
            <a:pPr>
              <a:buFontTx/>
              <a:buChar char="-"/>
            </a:pPr>
            <a:r>
              <a:rPr lang="hr-HR" baseline="0" dirty="0" smtClean="0"/>
              <a:t>Vrste otpada</a:t>
            </a:r>
          </a:p>
          <a:p>
            <a:pPr>
              <a:buFontTx/>
              <a:buChar char="-"/>
            </a:pPr>
            <a:r>
              <a:rPr lang="hr-HR" baseline="0" dirty="0" smtClean="0"/>
              <a:t>Pravilno zbrinjavanje otpada</a:t>
            </a:r>
          </a:p>
          <a:p>
            <a:pPr>
              <a:buFontTx/>
              <a:buChar char="-"/>
            </a:pPr>
            <a:r>
              <a:rPr lang="hr-HR" baseline="0" dirty="0" smtClean="0"/>
              <a:t>Razvijanje odgovornosti za očuvanje okoliša</a:t>
            </a:r>
          </a:p>
          <a:p>
            <a:pPr>
              <a:buFontTx/>
              <a:buChar char="-"/>
            </a:pPr>
            <a:r>
              <a:rPr lang="hr-HR" baseline="0" dirty="0" smtClean="0"/>
              <a:t>Aktivno sudjelovanje u zaštiti okoliša</a:t>
            </a:r>
          </a:p>
          <a:p>
            <a:pPr>
              <a:buFontTx/>
              <a:buChar char="-"/>
            </a:pPr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5BE5F-A2F3-4D61-A7F1-22B6355228BC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05657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5BE5F-A2F3-4D61-A7F1-22B6355228BC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0926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6DCA-F68D-4F31-AA64-70042349530A}" type="datetimeFigureOut">
              <a:rPr lang="hr-HR" smtClean="0"/>
              <a:pPr/>
              <a:t>14.9.2017.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6722-C92B-4D1C-A758-31F4836DBA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6DCA-F68D-4F31-AA64-70042349530A}" type="datetimeFigureOut">
              <a:rPr lang="hr-HR" smtClean="0"/>
              <a:pPr/>
              <a:t>14.9.2017.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6722-C92B-4D1C-A758-31F4836DBA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6DCA-F68D-4F31-AA64-70042349530A}" type="datetimeFigureOut">
              <a:rPr lang="hr-HR" smtClean="0"/>
              <a:pPr/>
              <a:t>14.9.2017.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6722-C92B-4D1C-A758-31F4836DBA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6DCA-F68D-4F31-AA64-70042349530A}" type="datetimeFigureOut">
              <a:rPr lang="hr-HR" smtClean="0"/>
              <a:pPr/>
              <a:t>14.9.2017.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6722-C92B-4D1C-A758-31F4836DBA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6DCA-F68D-4F31-AA64-70042349530A}" type="datetimeFigureOut">
              <a:rPr lang="hr-HR" smtClean="0"/>
              <a:pPr/>
              <a:t>14.9.2017.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6722-C92B-4D1C-A758-31F4836DBA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6DCA-F68D-4F31-AA64-70042349530A}" type="datetimeFigureOut">
              <a:rPr lang="hr-HR" smtClean="0"/>
              <a:pPr/>
              <a:t>14.9.2017.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6722-C92B-4D1C-A758-31F4836DBA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6DCA-F68D-4F31-AA64-70042349530A}" type="datetimeFigureOut">
              <a:rPr lang="hr-HR" smtClean="0"/>
              <a:pPr/>
              <a:t>14.9.2017.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6722-C92B-4D1C-A758-31F4836DBA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6DCA-F68D-4F31-AA64-70042349530A}" type="datetimeFigureOut">
              <a:rPr lang="hr-HR" smtClean="0"/>
              <a:pPr/>
              <a:t>14.9.2017.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6722-C92B-4D1C-A758-31F4836DBA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6DCA-F68D-4F31-AA64-70042349530A}" type="datetimeFigureOut">
              <a:rPr lang="hr-HR" smtClean="0"/>
              <a:pPr/>
              <a:t>14.9.2017.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6722-C92B-4D1C-A758-31F4836DBA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6DCA-F68D-4F31-AA64-70042349530A}" type="datetimeFigureOut">
              <a:rPr lang="hr-HR" smtClean="0"/>
              <a:pPr/>
              <a:t>14.9.2017.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6722-C92B-4D1C-A758-31F4836DBA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6DCA-F68D-4F31-AA64-70042349530A}" type="datetimeFigureOut">
              <a:rPr lang="hr-HR" smtClean="0"/>
              <a:pPr/>
              <a:t>14.9.2017.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6722-C92B-4D1C-A758-31F4836DBA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96DCA-F68D-4F31-AA64-70042349530A}" type="datetimeFigureOut">
              <a:rPr lang="hr-HR" smtClean="0"/>
              <a:pPr/>
              <a:t>14.9.2017.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A6722-C92B-4D1C-A758-31F4836DBAC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221088"/>
            <a:ext cx="7772400" cy="1758057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r-HR" b="1" dirty="0" smtClean="0">
                <a:solidFill>
                  <a:srgbClr val="33A398"/>
                </a:solidFill>
              </a:rPr>
              <a:t>Uvođenje izvannastavne aktivnosti Građanskog odgoja i obrazovanja</a:t>
            </a:r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hr-H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2656"/>
            <a:ext cx="2952328" cy="420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33"/>
            <a:ext cx="9144000" cy="692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7704" y="1628800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 smtClean="0">
                <a:solidFill>
                  <a:srgbClr val="33A398"/>
                </a:solidFill>
              </a:rPr>
              <a:t>Hvala na pažnji!</a:t>
            </a:r>
            <a:endParaRPr lang="hr-HR" sz="6000" dirty="0">
              <a:solidFill>
                <a:srgbClr val="33A39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9712" y="116632"/>
            <a:ext cx="5400600" cy="2016224"/>
          </a:xfrm>
          <a:prstGeom prst="wedgeEllipseCallout">
            <a:avLst>
              <a:gd name="adj1" fmla="val -59084"/>
              <a:gd name="adj2" fmla="val 43947"/>
            </a:avLst>
          </a:prstGeom>
          <a:solidFill>
            <a:srgbClr val="33A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hr-H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Riječki model </a:t>
            </a:r>
            <a:r>
              <a:rPr lang="hr-HR" sz="33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Građanskog odgoja i obrazovanja</a:t>
            </a:r>
            <a:endParaRPr lang="hr-HR" sz="33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8"/>
            <a:ext cx="410445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4644008" y="2492896"/>
            <a:ext cx="4042792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b="1" dirty="0" smtClean="0">
                <a:solidFill>
                  <a:srgbClr val="33A398"/>
                </a:solidFill>
              </a:rPr>
              <a:t>Izvannastavna aktivnost (1 do 2 školska sata tjedno, ne ocjenjuje se)</a:t>
            </a:r>
          </a:p>
          <a:p>
            <a:r>
              <a:rPr lang="hr-HR" sz="2400" b="1" dirty="0" smtClean="0">
                <a:solidFill>
                  <a:srgbClr val="33A398"/>
                </a:solidFill>
              </a:rPr>
              <a:t>Osigurani materijali za učenike (priručnik i građanska mapa) na hrvatskom i talijanskom jeziku</a:t>
            </a:r>
          </a:p>
          <a:p>
            <a:r>
              <a:rPr lang="hr-HR" sz="2400" b="1" dirty="0" smtClean="0">
                <a:solidFill>
                  <a:srgbClr val="33A398"/>
                </a:solidFill>
              </a:rPr>
              <a:t>Osigurana edukacija za učitelje, kao i smjernice za provođenje programa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552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hr-HR" sz="2400" b="1" dirty="0" smtClean="0">
                <a:solidFill>
                  <a:srgbClr val="33A398"/>
                </a:solidFill>
              </a:rPr>
              <a:t>Kako se nositi s razvodom roditelja?</a:t>
            </a:r>
          </a:p>
          <a:p>
            <a:r>
              <a:rPr lang="hr-HR" sz="2400" b="1" dirty="0" smtClean="0">
                <a:solidFill>
                  <a:srgbClr val="33A398"/>
                </a:solidFill>
              </a:rPr>
              <a:t>Koja je uloga medija?</a:t>
            </a:r>
          </a:p>
          <a:p>
            <a:r>
              <a:rPr lang="hr-HR" sz="2400" b="1" dirty="0" smtClean="0">
                <a:solidFill>
                  <a:srgbClr val="33A398"/>
                </a:solidFill>
              </a:rPr>
              <a:t>Vršnjačko nasilje na društvenim mrežama?</a:t>
            </a:r>
          </a:p>
          <a:p>
            <a:r>
              <a:rPr lang="hr-HR" sz="2400" b="1" dirty="0" smtClean="0">
                <a:solidFill>
                  <a:srgbClr val="33A398"/>
                </a:solidFill>
              </a:rPr>
              <a:t>Sigurno korištenje interneta</a:t>
            </a:r>
          </a:p>
          <a:p>
            <a:r>
              <a:rPr lang="hr-HR" sz="2400" b="1" dirty="0" smtClean="0">
                <a:solidFill>
                  <a:srgbClr val="33A398"/>
                </a:solidFill>
              </a:rPr>
              <a:t>Ranjive skupine u razredu?</a:t>
            </a:r>
          </a:p>
          <a:p>
            <a:endParaRPr lang="hr-HR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267744" y="260648"/>
            <a:ext cx="4176464" cy="1296144"/>
          </a:xfrm>
          <a:prstGeom prst="wedgeEllipseCallout">
            <a:avLst>
              <a:gd name="adj1" fmla="val -59084"/>
              <a:gd name="adj2" fmla="val 43947"/>
            </a:avLst>
          </a:prstGeom>
          <a:solidFill>
            <a:srgbClr val="33A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hr-HR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Društvena dimenzija</a:t>
            </a:r>
            <a:endParaRPr lang="hr-HR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84984"/>
            <a:ext cx="3384376" cy="26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sz="2400" b="1" dirty="0" smtClean="0">
                <a:solidFill>
                  <a:srgbClr val="33A398"/>
                </a:solidFill>
              </a:rPr>
              <a:t>Razlika između želje i potrebe</a:t>
            </a:r>
          </a:p>
          <a:p>
            <a:r>
              <a:rPr lang="hr-HR" sz="2400" b="1" dirty="0" smtClean="0">
                <a:solidFill>
                  <a:srgbClr val="33A398"/>
                </a:solidFill>
              </a:rPr>
              <a:t>Što su moja prava? </a:t>
            </a:r>
          </a:p>
          <a:p>
            <a:r>
              <a:rPr lang="hr-HR" sz="2400" b="1" dirty="0" smtClean="0">
                <a:solidFill>
                  <a:srgbClr val="33A398"/>
                </a:solidFill>
              </a:rPr>
              <a:t>Što učiniti kad se mom prijatelju rugaju jer nema tatu? </a:t>
            </a:r>
          </a:p>
          <a:p>
            <a:r>
              <a:rPr lang="hr-HR" sz="2400" b="1" dirty="0" smtClean="0">
                <a:solidFill>
                  <a:srgbClr val="33A398"/>
                </a:solidFill>
              </a:rPr>
              <a:t>Koji je moj identitet?</a:t>
            </a:r>
          </a:p>
          <a:p>
            <a:r>
              <a:rPr lang="hr-HR" sz="2400" b="1" dirty="0" smtClean="0">
                <a:solidFill>
                  <a:srgbClr val="33A398"/>
                </a:solidFill>
              </a:rPr>
              <a:t>Nasilje nije </a:t>
            </a:r>
            <a:r>
              <a:rPr lang="hr-HR" sz="2400" b="1" i="1" dirty="0" err="1" smtClean="0">
                <a:solidFill>
                  <a:srgbClr val="33A398"/>
                </a:solidFill>
              </a:rPr>
              <a:t>cool</a:t>
            </a:r>
            <a:endParaRPr lang="hr-HR" sz="2400" b="1" i="1" dirty="0" smtClean="0">
              <a:solidFill>
                <a:srgbClr val="33A398"/>
              </a:solidFill>
            </a:endParaRPr>
          </a:p>
          <a:p>
            <a:endParaRPr lang="hr-H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5736" y="188640"/>
            <a:ext cx="4968552" cy="1584176"/>
          </a:xfrm>
          <a:prstGeom prst="wedgeEllipseCallout">
            <a:avLst>
              <a:gd name="adj1" fmla="val -59084"/>
              <a:gd name="adj2" fmla="val 43947"/>
            </a:avLst>
          </a:prstGeom>
          <a:solidFill>
            <a:srgbClr val="33A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hr-HR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Ljudsko-pravna dimenzija</a:t>
            </a:r>
            <a:endParaRPr lang="hr-HR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73016"/>
            <a:ext cx="4134619" cy="292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hr-HR" sz="2400" b="1" dirty="0" smtClean="0">
                <a:solidFill>
                  <a:srgbClr val="33A398"/>
                </a:solidFill>
              </a:rPr>
              <a:t>Čemu služi Vijeće učenika i kako ga koristiti u zaštiti svojih prava?</a:t>
            </a:r>
          </a:p>
          <a:p>
            <a:r>
              <a:rPr lang="hr-HR" sz="2400" b="1" dirty="0" smtClean="0">
                <a:solidFill>
                  <a:srgbClr val="33A398"/>
                </a:solidFill>
              </a:rPr>
              <a:t>Razvoj projekta u interesu škole i zajednice</a:t>
            </a:r>
          </a:p>
          <a:p>
            <a:r>
              <a:rPr lang="hr-HR" sz="2400" b="1" dirty="0" smtClean="0">
                <a:solidFill>
                  <a:srgbClr val="33A398"/>
                </a:solidFill>
              </a:rPr>
              <a:t>Promišljanje o posljedicama svojih odluka</a:t>
            </a:r>
          </a:p>
          <a:p>
            <a:r>
              <a:rPr lang="hr-HR" sz="2400" b="1" dirty="0" smtClean="0">
                <a:solidFill>
                  <a:srgbClr val="33A398"/>
                </a:solidFill>
              </a:rPr>
              <a:t>Kućni red</a:t>
            </a:r>
          </a:p>
          <a:p>
            <a:r>
              <a:rPr lang="hr-HR" sz="2400" b="1" dirty="0" smtClean="0">
                <a:solidFill>
                  <a:srgbClr val="33A398"/>
                </a:solidFill>
              </a:rPr>
              <a:t>Kampanja za predsjednika razreda</a:t>
            </a:r>
          </a:p>
          <a:p>
            <a:r>
              <a:rPr lang="hr-HR" sz="2400" b="1" dirty="0" err="1" smtClean="0">
                <a:solidFill>
                  <a:srgbClr val="33A398"/>
                </a:solidFill>
              </a:rPr>
              <a:t>Antikorupcija</a:t>
            </a:r>
            <a:r>
              <a:rPr lang="hr-HR" sz="2400" b="1" dirty="0" smtClean="0">
                <a:solidFill>
                  <a:srgbClr val="33A398"/>
                </a:solidFill>
              </a:rPr>
              <a:t> u školi</a:t>
            </a:r>
          </a:p>
          <a:p>
            <a:endParaRPr lang="hr-H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43808" y="188640"/>
            <a:ext cx="4320480" cy="1287016"/>
          </a:xfrm>
          <a:prstGeom prst="wedgeEllipseCallout">
            <a:avLst>
              <a:gd name="adj1" fmla="val -59084"/>
              <a:gd name="adj2" fmla="val 43947"/>
            </a:avLst>
          </a:prstGeom>
          <a:solidFill>
            <a:srgbClr val="33A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hr-HR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Politička dimenzija</a:t>
            </a:r>
            <a:endParaRPr lang="hr-HR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01008"/>
            <a:ext cx="288032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z="2400" b="1" dirty="0" smtClean="0">
              <a:solidFill>
                <a:srgbClr val="33A398"/>
              </a:solidFill>
            </a:endParaRPr>
          </a:p>
          <a:p>
            <a:r>
              <a:rPr lang="hr-HR" sz="2400" b="1" dirty="0" smtClean="0">
                <a:solidFill>
                  <a:srgbClr val="33A398"/>
                </a:solidFill>
              </a:rPr>
              <a:t>Koja je razlika između uzora i idola?</a:t>
            </a:r>
          </a:p>
          <a:p>
            <a:r>
              <a:rPr lang="hr-HR" sz="2400" b="1" dirty="0" smtClean="0">
                <a:solidFill>
                  <a:srgbClr val="33A398"/>
                </a:solidFill>
              </a:rPr>
              <a:t>Postoji li razlika između popularnih i uspješnih ljudi?</a:t>
            </a:r>
          </a:p>
          <a:p>
            <a:r>
              <a:rPr lang="hr-HR" sz="2400" b="1" dirty="0" smtClean="0">
                <a:solidFill>
                  <a:srgbClr val="33A398"/>
                </a:solidFill>
              </a:rPr>
              <a:t>Može li zlouporaba stereotipa povrijediti mog kolegu?</a:t>
            </a:r>
          </a:p>
          <a:p>
            <a:endParaRPr lang="hr-H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27784" y="274638"/>
            <a:ext cx="4392488" cy="1282154"/>
          </a:xfrm>
          <a:prstGeom prst="wedgeEllipseCallout">
            <a:avLst>
              <a:gd name="adj1" fmla="val -59084"/>
              <a:gd name="adj2" fmla="val 43947"/>
            </a:avLst>
          </a:prstGeom>
          <a:solidFill>
            <a:srgbClr val="33A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hr-HR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Kulturalna dimenzija</a:t>
            </a:r>
            <a:endParaRPr lang="hr-HR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149080"/>
            <a:ext cx="51845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z="2400" b="1" dirty="0" smtClean="0">
              <a:solidFill>
                <a:srgbClr val="33A398"/>
              </a:solidFill>
            </a:endParaRPr>
          </a:p>
          <a:p>
            <a:r>
              <a:rPr lang="hr-HR" sz="2400" b="1" dirty="0" smtClean="0">
                <a:solidFill>
                  <a:srgbClr val="33A398"/>
                </a:solidFill>
              </a:rPr>
              <a:t>Koja je razlika između tekućeg i žiro računa?</a:t>
            </a:r>
          </a:p>
          <a:p>
            <a:r>
              <a:rPr lang="hr-HR" sz="2400" b="1" dirty="0" smtClean="0">
                <a:solidFill>
                  <a:srgbClr val="33A398"/>
                </a:solidFill>
              </a:rPr>
              <a:t>Je li proizvod koji se reklamira zaista najbolji?</a:t>
            </a:r>
          </a:p>
          <a:p>
            <a:r>
              <a:rPr lang="hr-HR" sz="2400" b="1" dirty="0" smtClean="0">
                <a:solidFill>
                  <a:srgbClr val="33A398"/>
                </a:solidFill>
              </a:rPr>
              <a:t>Zašto je važno čitati i razumjeti deklaraciju na proizvodu?</a:t>
            </a:r>
          </a:p>
          <a:p>
            <a:r>
              <a:rPr lang="hr-HR" sz="2400" b="1" smtClean="0">
                <a:solidFill>
                  <a:srgbClr val="33A398"/>
                </a:solidFill>
              </a:rPr>
              <a:t>Kako </a:t>
            </a:r>
            <a:r>
              <a:rPr lang="hr-HR" sz="2400" b="1" dirty="0" smtClean="0">
                <a:solidFill>
                  <a:srgbClr val="33A398"/>
                </a:solidFill>
              </a:rPr>
              <a:t>izraditi proračun za školski izlet?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83768" y="274638"/>
            <a:ext cx="4176464" cy="1354162"/>
          </a:xfrm>
          <a:prstGeom prst="wedgeEllipseCallout">
            <a:avLst>
              <a:gd name="adj1" fmla="val -59084"/>
              <a:gd name="adj2" fmla="val 43947"/>
            </a:avLst>
          </a:prstGeom>
          <a:solidFill>
            <a:srgbClr val="33A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hr-HR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Gospodarska dimenzija</a:t>
            </a:r>
            <a:endParaRPr lang="hr-HR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93096"/>
            <a:ext cx="34563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293096"/>
            <a:ext cx="3312368" cy="20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>
                <a:solidFill>
                  <a:srgbClr val="33A398"/>
                </a:solidFill>
              </a:rPr>
              <a:t>Ako ja odvojim papir u spremnike za papir, kako to može pomoći Zemlji?</a:t>
            </a:r>
          </a:p>
          <a:p>
            <a:r>
              <a:rPr lang="hr-HR" sz="2400" b="1" dirty="0" smtClean="0">
                <a:solidFill>
                  <a:srgbClr val="33A398"/>
                </a:solidFill>
              </a:rPr>
              <a:t>Što je to uopće održivi razvoj?</a:t>
            </a:r>
          </a:p>
          <a:p>
            <a:r>
              <a:rPr lang="hr-HR" sz="2400" b="1" dirty="0" smtClean="0">
                <a:solidFill>
                  <a:srgbClr val="33A398"/>
                </a:solidFill>
              </a:rPr>
              <a:t>Kako izgleda zdrava prehrana?</a:t>
            </a:r>
          </a:p>
          <a:p>
            <a:r>
              <a:rPr lang="hr-HR" sz="2400" b="1" dirty="0" smtClean="0">
                <a:solidFill>
                  <a:srgbClr val="33A398"/>
                </a:solidFill>
              </a:rPr>
              <a:t>Kako se otpad koristi kao sirovina?</a:t>
            </a:r>
          </a:p>
          <a:p>
            <a:r>
              <a:rPr lang="hr-HR" sz="2400" b="1" dirty="0" smtClean="0">
                <a:solidFill>
                  <a:srgbClr val="33A398"/>
                </a:solidFill>
              </a:rPr>
              <a:t>Moje odgovornosti kao vlasnika kućnog ljubimca</a:t>
            </a:r>
            <a:endParaRPr lang="hr-HR" sz="2400" b="1" dirty="0">
              <a:solidFill>
                <a:srgbClr val="33A398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55776" y="116632"/>
            <a:ext cx="4392488" cy="1440160"/>
          </a:xfrm>
          <a:prstGeom prst="wedgeEllipseCallout">
            <a:avLst>
              <a:gd name="adj1" fmla="val -59084"/>
              <a:gd name="adj2" fmla="val 43947"/>
            </a:avLst>
          </a:prstGeom>
          <a:solidFill>
            <a:srgbClr val="33A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hr-HR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Ekološka dimenzija</a:t>
            </a:r>
            <a:endParaRPr lang="hr-HR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437112"/>
            <a:ext cx="36004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636912"/>
            <a:ext cx="18002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355845"/>
          </a:xfrm>
        </p:spPr>
        <p:txBody>
          <a:bodyPr/>
          <a:lstStyle/>
          <a:p>
            <a:r>
              <a:rPr lang="hr-HR" sz="2400" b="1" dirty="0" smtClean="0">
                <a:solidFill>
                  <a:srgbClr val="33A398"/>
                </a:solidFill>
              </a:rPr>
              <a:t>škola je ugodnija svim učenicima </a:t>
            </a:r>
            <a:r>
              <a:rPr lang="hr-HR" sz="2400" b="1" smtClean="0">
                <a:solidFill>
                  <a:srgbClr val="33A398"/>
                </a:solidFill>
              </a:rPr>
              <a:t>i </a:t>
            </a:r>
            <a:r>
              <a:rPr lang="hr-HR" sz="2400" b="1" smtClean="0">
                <a:solidFill>
                  <a:srgbClr val="33A398"/>
                </a:solidFill>
              </a:rPr>
              <a:t>učenicama</a:t>
            </a:r>
            <a:endParaRPr lang="hr-HR" sz="2400" b="1" dirty="0" smtClean="0">
              <a:solidFill>
                <a:srgbClr val="33A398"/>
              </a:solidFill>
            </a:endParaRPr>
          </a:p>
          <a:p>
            <a:r>
              <a:rPr lang="hr-HR" sz="2400" b="1" dirty="0" smtClean="0">
                <a:solidFill>
                  <a:srgbClr val="33A398"/>
                </a:solidFill>
              </a:rPr>
              <a:t>učenici su skloniji kritičkom promišljanju i konstruktivnoj raspravi</a:t>
            </a:r>
          </a:p>
          <a:p>
            <a:r>
              <a:rPr lang="hr-HR" sz="2400" b="1" dirty="0" smtClean="0">
                <a:solidFill>
                  <a:srgbClr val="33A398"/>
                </a:solidFill>
              </a:rPr>
              <a:t>svjesniji svoje snage i moći u postizanju željenih promjena</a:t>
            </a:r>
          </a:p>
          <a:p>
            <a:r>
              <a:rPr lang="hr-HR" sz="2400" b="1" dirty="0" smtClean="0">
                <a:solidFill>
                  <a:srgbClr val="33A398"/>
                </a:solidFill>
              </a:rPr>
              <a:t>ekološki osvješteniji</a:t>
            </a:r>
            <a:endParaRPr lang="hr-HR" sz="2400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408712" cy="1354162"/>
          </a:xfrm>
          <a:prstGeom prst="wedgeEllipseCallout">
            <a:avLst>
              <a:gd name="adj1" fmla="val -59084"/>
              <a:gd name="adj2" fmla="val 43947"/>
            </a:avLst>
          </a:prstGeom>
          <a:solidFill>
            <a:srgbClr val="33A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hr-HR" sz="3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Prvi rezultati eksperimentalnog uvođenja u 6 OŠ Grada Rijeke</a:t>
            </a:r>
            <a:endParaRPr lang="hr-HR" sz="3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89040"/>
            <a:ext cx="33843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749</Words>
  <Application>Microsoft Office PowerPoint</Application>
  <PresentationFormat>Prikaz na zaslonu (4:3)</PresentationFormat>
  <Paragraphs>121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Office Theme</vt:lpstr>
      <vt:lpstr>  Uvođenje izvannastavne aktivnosti Građanskog odgoja i obrazovanja </vt:lpstr>
      <vt:lpstr>Riječki model Građanskog odgoja i obrazovanja</vt:lpstr>
      <vt:lpstr>Društvena dimenzija</vt:lpstr>
      <vt:lpstr>Ljudsko-pravna dimenzija</vt:lpstr>
      <vt:lpstr>Politička dimenzija</vt:lpstr>
      <vt:lpstr>Kulturalna dimenzija</vt:lpstr>
      <vt:lpstr>Gospodarska dimenzija</vt:lpstr>
      <vt:lpstr>Ekološka dimenzija</vt:lpstr>
      <vt:lpstr>Prvi rezultati eksperimentalnog uvođenja u 6 OŠ Grada Rijeke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nuzdic_sandra</dc:creator>
  <cp:lastModifiedBy>Zbornica</cp:lastModifiedBy>
  <cp:revision>62</cp:revision>
  <dcterms:created xsi:type="dcterms:W3CDTF">2017-02-24T12:07:25Z</dcterms:created>
  <dcterms:modified xsi:type="dcterms:W3CDTF">2017-09-14T11:22:20Z</dcterms:modified>
</cp:coreProperties>
</file>