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81" r:id="rId25"/>
    <p:sldId id="277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BAAEFA-D500-49DB-9FCC-205610EAF315}" type="datetimeFigureOut">
              <a:rPr lang="hr-HR" smtClean="0"/>
              <a:t>11.12.2012.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C95192-80CA-4027-ADA1-4B2D943194B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721265"/>
            <a:ext cx="7772400" cy="1829761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Comenius</a:t>
            </a:r>
            <a:r>
              <a:rPr lang="hr-HR" sz="3600" dirty="0" smtClean="0"/>
              <a:t> </a:t>
            </a:r>
            <a:r>
              <a:rPr lang="hr-HR" sz="3600" dirty="0" smtClean="0"/>
              <a:t>multilateralni </a:t>
            </a:r>
            <a:r>
              <a:rPr lang="hr-HR" sz="3600" dirty="0" smtClean="0"/>
              <a:t>projekt „</a:t>
            </a:r>
            <a:r>
              <a:rPr lang="hr-HR" sz="3600" dirty="0" err="1" smtClean="0"/>
              <a:t>Smiling</a:t>
            </a:r>
            <a:r>
              <a:rPr lang="hr-HR" sz="3600" dirty="0" smtClean="0"/>
              <a:t> </a:t>
            </a:r>
            <a:r>
              <a:rPr lang="hr-HR" sz="3600" dirty="0" err="1" smtClean="0"/>
              <a:t>trough</a:t>
            </a:r>
            <a:r>
              <a:rPr lang="hr-HR" sz="3600" dirty="0" smtClean="0"/>
              <a:t> Europe”</a:t>
            </a:r>
            <a:br>
              <a:rPr lang="hr-HR" sz="3600" dirty="0" smtClean="0"/>
            </a:br>
            <a:r>
              <a:rPr lang="hr-HR" sz="3600" dirty="0" smtClean="0"/>
              <a:t>2012.- 2014.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443984" cy="1752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038095" cy="7904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70706"/>
            <a:ext cx="4211960" cy="27833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51026"/>
            <a:ext cx="3458377" cy="31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781969"/>
            <a:ext cx="6981825" cy="39243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400" dirty="0" err="1" smtClean="0"/>
              <a:t>Comenius</a:t>
            </a:r>
            <a:r>
              <a:rPr lang="hr-HR" sz="1400" dirty="0" smtClean="0"/>
              <a:t> projekt „ </a:t>
            </a:r>
            <a:r>
              <a:rPr lang="hr-HR" sz="1400" dirty="0" err="1" smtClean="0"/>
              <a:t>Smiling</a:t>
            </a:r>
            <a:r>
              <a:rPr lang="hr-HR" sz="1400" dirty="0" smtClean="0"/>
              <a:t> </a:t>
            </a:r>
            <a:r>
              <a:rPr lang="hr-HR" sz="1400" dirty="0" err="1" smtClean="0"/>
              <a:t>trough</a:t>
            </a:r>
            <a:r>
              <a:rPr lang="hr-HR" sz="1400" dirty="0" smtClean="0"/>
              <a:t> Europe” trajat će dvije godine od 2012. do 2014.</a:t>
            </a:r>
            <a:br>
              <a:rPr lang="hr-HR" sz="1400" dirty="0" smtClean="0"/>
            </a:br>
            <a:r>
              <a:rPr lang="hr-HR" sz="1400" dirty="0" smtClean="0"/>
              <a:t>Projekt će se  </a:t>
            </a:r>
            <a:r>
              <a:rPr lang="hr-HR" sz="1400" dirty="0"/>
              <a:t>provoditi kroz različite igre, vježbe, likovne radionice, </a:t>
            </a:r>
            <a:r>
              <a:rPr lang="hr-HR" sz="1400" dirty="0" err="1"/>
              <a:t>internet</a:t>
            </a:r>
            <a:r>
              <a:rPr lang="hr-HR" sz="1400" dirty="0"/>
              <a:t> komunikaciju i međusobne posjete.</a:t>
            </a:r>
            <a:br>
              <a:rPr lang="hr-HR" sz="1400" dirty="0"/>
            </a:br>
            <a:r>
              <a:rPr lang="hr-HR" sz="1400" dirty="0"/>
              <a:t>Cilj projekta je razvijanje pozitivnog mišljenja, poboljšanje komunikacije, razbijanje predrasuda. </a:t>
            </a:r>
          </a:p>
        </p:txBody>
      </p:sp>
    </p:spTree>
    <p:extLst>
      <p:ext uri="{BB962C8B-B14F-4D97-AF65-F5344CB8AC3E}">
        <p14:creationId xmlns:p14="http://schemas.microsoft.com/office/powerpoint/2010/main" val="6439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39268"/>
            <a:ext cx="5328592" cy="299506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Bogata trpeza na kojoj su predstavljena  tradicionalna rumunjska jela. Poslužena su u zbornici, a pripremili su ih vrijedni učitelji i roditelji.</a:t>
            </a:r>
            <a:endParaRPr lang="hr-HR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35352"/>
            <a:ext cx="1657350" cy="2952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1" y="3452728"/>
            <a:ext cx="1666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8081"/>
            <a:ext cx="3737718" cy="210087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627571" cy="260025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53" y="188640"/>
            <a:ext cx="1888800" cy="33578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40" y="4293096"/>
            <a:ext cx="3456384" cy="194421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743187" y="3501008"/>
            <a:ext cx="280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Vodotoranj pretvoren u turističku atrakciju. S vrha se pruža pogled na cijeli grad.</a:t>
            </a:r>
            <a:endParaRPr lang="hr-HR" sz="1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074952" y="638132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Ekipe iz Francuske, Walesa, Rumunjske i Portugala.</a:t>
            </a:r>
            <a:endParaRPr lang="hr-HR" sz="1400" dirty="0"/>
          </a:p>
        </p:txBody>
      </p:sp>
      <p:pic>
        <p:nvPicPr>
          <p:cNvPr id="1026" name="Picture 2" descr="C:\Users\alida\Desktop\IMG_1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0441"/>
            <a:ext cx="3167216" cy="23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611560" y="3458147"/>
            <a:ext cx="119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- naša mala </a:t>
            </a:r>
            <a:r>
              <a:rPr lang="hr-HR" sz="1600" dirty="0" err="1" smtClean="0"/>
              <a:t>ekipica</a:t>
            </a:r>
            <a:endParaRPr lang="hr-HR" sz="1600" dirty="0"/>
          </a:p>
        </p:txBody>
      </p:sp>
      <p:cxnSp>
        <p:nvCxnSpPr>
          <p:cNvPr id="12" name="Kutni poveznik 11"/>
          <p:cNvCxnSpPr/>
          <p:nvPr/>
        </p:nvCxnSpPr>
        <p:spPr>
          <a:xfrm>
            <a:off x="1547664" y="3916506"/>
            <a:ext cx="914400" cy="41549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571032" cy="2569257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4529959" cy="25461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0" y="404664"/>
            <a:ext cx="4023109" cy="22612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56925"/>
            <a:ext cx="2225846" cy="395705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99592" y="34290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Prekrasan gradić s mnoštvom fontana.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7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0" y="3645024"/>
            <a:ext cx="3202880" cy="180025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0" y="298972"/>
            <a:ext cx="4571032" cy="25692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96" y="764704"/>
            <a:ext cx="3745632" cy="21035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04" y="3284984"/>
            <a:ext cx="4916316" cy="27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" y="116632"/>
            <a:ext cx="5393606" cy="303211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800475" cy="2133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427984" cy="2488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548">
            <a:off x="395536" y="3284984"/>
            <a:ext cx="2642298" cy="14851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429">
            <a:off x="899592" y="4725144"/>
            <a:ext cx="3274888" cy="184072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915816" y="3186336"/>
            <a:ext cx="603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Pozornica u centru grada. Cijeli grad je živio za ovaj projekt.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2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Svatko od nas se ponaosob predstavio na ovoj pozornici</a:t>
            </a:r>
            <a:endParaRPr lang="hr-HR" sz="2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alida\Desktop\IMG_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988">
            <a:off x="603137" y="2880642"/>
            <a:ext cx="3783771" cy="28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da\Desktop\IMG_1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26" y="2636912"/>
            <a:ext cx="3971539" cy="29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Zakrivljeni poveznik 9"/>
          <p:cNvCxnSpPr/>
          <p:nvPr/>
        </p:nvCxnSpPr>
        <p:spPr>
          <a:xfrm rot="16200000" flipH="1">
            <a:off x="6779096" y="3238128"/>
            <a:ext cx="914400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91487" cy="241213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400" dirty="0" smtClean="0"/>
              <a:t>Radni sastanci u informatičkoj učionici. Ovdje smo predstavili svoju školu, grad i zemlju. Najrječitiji je bio  Marin. (Sve je bilo dobro dok nas nisu pozvali na hitnu intervenciju?)</a:t>
            </a:r>
            <a:endParaRPr lang="hr-HR" sz="1400" dirty="0"/>
          </a:p>
        </p:txBody>
      </p:sp>
      <p:pic>
        <p:nvPicPr>
          <p:cNvPr id="2050" name="Picture 2" descr="C:\Users\alida\Desktop\IMG_1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526243" cy="26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da\Desktop\IMG_1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790986" cy="2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Zakrivljeni poveznik 4"/>
          <p:cNvCxnSpPr/>
          <p:nvPr/>
        </p:nvCxnSpPr>
        <p:spPr>
          <a:xfrm rot="5400000">
            <a:off x="5400092" y="2528900"/>
            <a:ext cx="1944216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402"/>
            <a:ext cx="5075088" cy="285257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643040" cy="260973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467">
            <a:off x="4935857" y="3503124"/>
            <a:ext cx="4131469" cy="23221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82" y="692696"/>
            <a:ext cx="3168352" cy="178084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67544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Izlet brodićem po Dunavu.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292080" y="618274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ovdje je bila fina hrana: kolači.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652120" y="2780928"/>
            <a:ext cx="328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Naše su djevojke bile zapažene.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80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407932" cy="247758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643192" cy="29289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704415" cy="26442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78" y="836712"/>
            <a:ext cx="3994968" cy="22454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48566"/>
            <a:ext cx="3562921" cy="20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nitate-in-romania.ro/wp-content/uploads/2012/02/romania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1371600" y="2286000"/>
            <a:ext cx="6202945" cy="44196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541382"/>
            <a:ext cx="8153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4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400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Rumunjska je zemlja smještena na jugoistoku Europe. Njezini su stanovnici radišni i gostoljubivi. </a:t>
            </a:r>
            <a:endParaRPr kumimoji="0" lang="en-US" sz="9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je zemlja velikih prirodnih ljepota,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različitosti i bogate kulturne baštine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14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Glavni grad Rumunjske je Bukurešt.</a:t>
            </a:r>
            <a:endParaRPr kumimoji="0" lang="en-US" sz="9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zadnjem je desetljeću zamjetan njen rast i razvoj </a:t>
            </a:r>
            <a:r>
              <a:rPr kumimoji="0" lang="hr-HR" sz="1400" b="0" i="0" u="none" strike="noStrike" cap="none" normalizeH="0" baseline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naručito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nakon ulaska u Europsku Uniju.</a:t>
            </a:r>
            <a:endParaRPr kumimoji="0" lang="en-US" sz="9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Ono po čemu je Rumunjska poznata je planinski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lanac </a:t>
            </a:r>
            <a:r>
              <a:rPr lang="hr-HR" sz="1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arpati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centralnom dijelu zemlje, Crno more s pješčanim plažama, jedinstvena delta Dunava u kojoj 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zaštićene vrste ptica i životinja te živopisno oslikani manastiri u Moldaviji.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Turisti dolaze u Rumunjsku zbog kipara </a:t>
            </a:r>
            <a:r>
              <a:rPr lang="hr-HR" sz="1400" b="1" dirty="0" err="1" smtClean="0">
                <a:solidFill>
                  <a:schemeClr val="bg2">
                    <a:lumMod val="25000"/>
                  </a:schemeClr>
                </a:solidFill>
              </a:rPr>
              <a:t>Constantina</a:t>
            </a:r>
            <a:r>
              <a:rPr lang="hr-HR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sz="1400" b="1" dirty="0" err="1" smtClean="0">
                <a:solidFill>
                  <a:schemeClr val="bg2">
                    <a:lumMod val="25000"/>
                  </a:schemeClr>
                </a:solidFill>
              </a:rPr>
              <a:t>Brâncușija</a:t>
            </a:r>
            <a:r>
              <a:rPr lang="hr-HR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sz="1600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kumimoji="0" lang="hr-HR" sz="16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njegovih skulptura, poznatih vinograda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vina, srednjovjekovnih utvrda,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Dacia </a:t>
            </a:r>
            <a:r>
              <a:rPr lang="hr-HR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automobila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grofa </a:t>
            </a:r>
            <a:r>
              <a:rPr kumimoji="0" lang="en-GB" sz="1400" b="0" i="0" u="none" strike="noStrike" cap="none" normalizeH="0" baseline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Dracul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r-HR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sarmica, </a:t>
            </a:r>
            <a:r>
              <a:rPr kumimoji="0" lang="en-GB" sz="1400" b="0" i="0" u="none" strike="noStrike" cap="none" normalizeH="0" baseline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Nadi</a:t>
            </a:r>
            <a:r>
              <a:rPr kumimoji="0" lang="hr-HR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Comaneci, s</a:t>
            </a:r>
            <a:r>
              <a:rPr kumimoji="0" lang="hr-HR" sz="1400" b="0" i="0" u="none" strike="noStrike" cap="none" normalizeH="0" baseline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unčanih</a:t>
            </a:r>
            <a:r>
              <a:rPr kumimoji="0" lang="hr-HR" sz="1400" b="0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polja i mnogih drugih zanimljivosti.</a:t>
            </a:r>
            <a:r>
              <a:rPr kumimoji="0" lang="en-GB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0"/>
            <a:ext cx="5943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GB" sz="54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R</a:t>
            </a:r>
            <a:r>
              <a:rPr lang="hr-H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GB" sz="54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UNJSK</a:t>
            </a:r>
            <a:r>
              <a:rPr kumimoji="0" lang="en-GB" sz="54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6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30" y="3573016"/>
            <a:ext cx="4415362" cy="248175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" y="4077072"/>
            <a:ext cx="3815456" cy="21445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179460" cy="1787091"/>
          </a:xfrm>
          <a:prstGeom prst="rect">
            <a:avLst/>
          </a:prstGeom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" y="564538"/>
            <a:ext cx="5062469" cy="284548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427984" y="617280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Lice uklesano u stijeni: </a:t>
            </a:r>
            <a:r>
              <a:rPr lang="hr-HR" dirty="0" err="1" smtClean="0"/>
              <a:t>Decebal</a:t>
            </a:r>
            <a:r>
              <a:rPr lang="hr-HR" dirty="0" smtClean="0"/>
              <a:t> </a:t>
            </a:r>
            <a:r>
              <a:rPr lang="hr-HR" dirty="0" err="1" smtClean="0"/>
              <a:t>Rex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85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715048" cy="265020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859064" cy="27311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6" y="332656"/>
            <a:ext cx="3538398" cy="19888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3274888" cy="18407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17" y="2589583"/>
            <a:ext cx="2986856" cy="16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327"/>
            <a:ext cx="3792463" cy="213100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648447" cy="20500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965601" cy="27910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283000" cy="240736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971600" y="29249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   Rudnik soli: </a:t>
            </a:r>
            <a:r>
              <a:rPr lang="hr-HR" i="1" dirty="0" err="1" smtClean="0"/>
              <a:t>Salina</a:t>
            </a:r>
            <a:r>
              <a:rPr lang="hr-HR" i="1" dirty="0" smtClean="0"/>
              <a:t> </a:t>
            </a:r>
            <a:r>
              <a:rPr lang="hr-HR" i="1" dirty="0" err="1"/>
              <a:t>Ocnele</a:t>
            </a:r>
            <a:r>
              <a:rPr lang="hr-HR" i="1" dirty="0"/>
              <a:t> Mari</a:t>
            </a:r>
            <a:r>
              <a:rPr lang="hr-HR" i="1" dirty="0" smtClean="0"/>
              <a:t>. U rudniku smo kupili sol kojom možete posoliti ručak u školskoj kuhinji.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71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96" y="3429000"/>
            <a:ext cx="5695204" cy="320112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39" y="692696"/>
            <a:ext cx="3789761" cy="2130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291112" cy="29739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921489" cy="164209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67544" y="35010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Grad prepun parkova i zelenila…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462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Profesori </a:t>
            </a:r>
            <a:r>
              <a:rPr lang="hr-HR" sz="2400" dirty="0" err="1" smtClean="0"/>
              <a:t>Comenius</a:t>
            </a:r>
            <a:r>
              <a:rPr lang="hr-HR" sz="2400" dirty="0" smtClean="0"/>
              <a:t> tima</a:t>
            </a:r>
            <a:endParaRPr lang="hr-HR" sz="2400" dirty="0"/>
          </a:p>
        </p:txBody>
      </p:sp>
      <p:pic>
        <p:nvPicPr>
          <p:cNvPr id="4098" name="Picture 2" descr="C:\Users\alida\Desktop\IMG_1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8770"/>
            <a:ext cx="6980561" cy="52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" y="548680"/>
            <a:ext cx="4427016" cy="248830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" y="3573016"/>
            <a:ext cx="4554253" cy="25598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48" y="1124744"/>
            <a:ext cx="4138984" cy="23264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778944" cy="212404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043608" y="3098675"/>
            <a:ext cx="361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Završna večera i torta 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9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66942" cy="262515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84" y="260648"/>
            <a:ext cx="2592288" cy="46085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4145735" cy="23319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61" y="4236383"/>
            <a:ext cx="4139952" cy="232872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60191" y="291565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/>
              <a:t>Polazak: Mlaka 23</a:t>
            </a:r>
            <a:r>
              <a:rPr lang="hr-HR" sz="1600" i="1" dirty="0"/>
              <a:t>. rujna 2012</a:t>
            </a:r>
            <a:r>
              <a:rPr lang="hr-HR" sz="1600" i="1" dirty="0" smtClean="0"/>
              <a:t>. oko </a:t>
            </a:r>
            <a:r>
              <a:rPr lang="hr-HR" sz="1600" i="1" dirty="0"/>
              <a:t>20,00 </a:t>
            </a:r>
            <a:r>
              <a:rPr lang="hr-HR" sz="1600" i="1" dirty="0" smtClean="0"/>
              <a:t>sati. </a:t>
            </a:r>
            <a:endParaRPr lang="hr-HR" sz="1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683568" y="5733256"/>
            <a:ext cx="412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Udomiteljice: djevojčice Mara, </a:t>
            </a:r>
            <a:r>
              <a:rPr lang="hr-HR" dirty="0" err="1" smtClean="0"/>
              <a:t>Joana</a:t>
            </a:r>
            <a:r>
              <a:rPr lang="hr-HR" dirty="0" smtClean="0"/>
              <a:t> i njihove obitelji.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973361" y="2564904"/>
            <a:ext cx="1182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</a:t>
            </a:r>
            <a:endParaRPr lang="hr-HR" sz="1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4973361" y="1052736"/>
            <a:ext cx="124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Marina mama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4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781969"/>
            <a:ext cx="6981825" cy="39243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600" dirty="0" smtClean="0"/>
              <a:t>Osnovna škola se zove: „Gimnazija  broj 14” u gradu </a:t>
            </a:r>
            <a:r>
              <a:rPr lang="hr-HR" sz="1600" dirty="0" err="1" smtClean="0"/>
              <a:t>Drobeta</a:t>
            </a:r>
            <a:r>
              <a:rPr lang="hr-HR" sz="1600" dirty="0" smtClean="0"/>
              <a:t> Turnu Severin, Rumunjska. Ima 750 učenika i 50  učitelja. Moto škole je: </a:t>
            </a:r>
            <a:br>
              <a:rPr lang="hr-HR" sz="1600" dirty="0" smtClean="0"/>
            </a:br>
            <a:r>
              <a:rPr lang="hr-HR" sz="1600" dirty="0" smtClean="0"/>
              <a:t>„ Škola za sve.” Sudjeluju u velikom broju europskih projekata. </a:t>
            </a:r>
            <a:br>
              <a:rPr lang="hr-HR" sz="1600" dirty="0" smtClean="0"/>
            </a:br>
            <a:r>
              <a:rPr lang="hr-HR" sz="1600" dirty="0" smtClean="0"/>
              <a:t>„ </a:t>
            </a:r>
            <a:r>
              <a:rPr lang="hr-HR" sz="1600" dirty="0" err="1" smtClean="0"/>
              <a:t>Smiling</a:t>
            </a:r>
            <a:r>
              <a:rPr lang="hr-HR" sz="1600" dirty="0" smtClean="0"/>
              <a:t> </a:t>
            </a:r>
            <a:r>
              <a:rPr lang="hr-HR" sz="1600" dirty="0" err="1" smtClean="0"/>
              <a:t>throuh</a:t>
            </a:r>
            <a:r>
              <a:rPr lang="hr-HR" sz="1600" dirty="0" smtClean="0"/>
              <a:t> Europe” samo je jedan od njih.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5347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35" y="1481138"/>
            <a:ext cx="2543929" cy="4525962"/>
          </a:xfrm>
        </p:spPr>
      </p:pic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68642" cy="1296144"/>
          </a:xfrm>
        </p:spPr>
        <p:txBody>
          <a:bodyPr>
            <a:normAutofit/>
          </a:bodyPr>
          <a:lstStyle/>
          <a:p>
            <a:r>
              <a:rPr lang="hr-HR" sz="1400" i="1" dirty="0"/>
              <a:t>Na ulazu škole dočekali su nas učenici u narodnoj nošnji te ponudili  kruhom i solju. U školi smo se susreli i upoznali s ostalim učesnicima međunarodne razmjene: djecom i nastavnicima iz Njemačke, Francuske, Portugala, </a:t>
            </a:r>
            <a:r>
              <a:rPr lang="hr-HR" sz="1400" i="1" dirty="0" err="1"/>
              <a:t>Tenerifa</a:t>
            </a:r>
            <a:r>
              <a:rPr lang="hr-HR" sz="1400" i="1" dirty="0"/>
              <a:t> u Španjolskoj, Turske i Walesa u Velikoj Britaniji. Nama u čast domaćini su pripremili priredbu kojom su predstavili svoju školu.</a:t>
            </a:r>
            <a:endParaRPr lang="hr-HR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12" y="4203170"/>
            <a:ext cx="4058948" cy="2281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8" y="1556792"/>
            <a:ext cx="4140000" cy="23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3593"/>
            <a:ext cx="3959960" cy="222577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400" dirty="0" smtClean="0"/>
              <a:t>Bilo je puno plesnih točaka .</a:t>
            </a:r>
            <a:endParaRPr lang="hr-HR" sz="1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59873"/>
            <a:ext cx="3671952" cy="20638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44" y="2204864"/>
            <a:ext cx="4355976" cy="24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1895475" cy="337185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400" dirty="0" smtClean="0"/>
              <a:t>U plesnim točkama  ima i velik broj dječaka koji izvrsno plešu.</a:t>
            </a:r>
            <a:endParaRPr lang="hr-HR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3706936" cy="20835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1" y="4077072"/>
            <a:ext cx="3922960" cy="22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6981825" cy="39243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400" dirty="0" smtClean="0"/>
              <a:t>Roditelji, učitelji i učenici domaćini zajedno su uredili štandove  svake zemlje – gosta. Na njemu se našlo sve što su znali o gastronomiji , običajima i kulturi naših zemalja.</a:t>
            </a:r>
            <a:endParaRPr lang="hr-HR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3937"/>
            <a:ext cx="3706936" cy="20835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625085" cy="467700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92629" y="2205722"/>
            <a:ext cx="312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Francuski štand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07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9041"/>
            <a:ext cx="5507136" cy="30954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6779096" cy="508918"/>
          </a:xfrm>
        </p:spPr>
        <p:txBody>
          <a:bodyPr>
            <a:normAutofit/>
          </a:bodyPr>
          <a:lstStyle/>
          <a:p>
            <a:pPr algn="l"/>
            <a:r>
              <a:rPr lang="hr-HR" sz="1400" b="1" i="1" dirty="0" smtClean="0"/>
              <a:t>Portugalski štand</a:t>
            </a:r>
            <a:endParaRPr lang="hr-HR" sz="1400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0349"/>
            <a:ext cx="4821585" cy="271008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23528" y="400034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Štandovi svih zemalja bili su smješteni u dvorištu Škole. Na kraju smo glasali za najuspješniji štand. 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406728" y="3336655"/>
            <a:ext cx="262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/>
              <a:t>Rumunjski štand – zemlja domaćin.</a:t>
            </a:r>
            <a:endParaRPr lang="hr-HR" sz="1400" b="1" i="1" dirty="0"/>
          </a:p>
        </p:txBody>
      </p:sp>
    </p:spTree>
    <p:extLst>
      <p:ext uri="{BB962C8B-B14F-4D97-AF65-F5344CB8AC3E}">
        <p14:creationId xmlns:p14="http://schemas.microsoft.com/office/powerpoint/2010/main" val="35922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1077</TotalTime>
  <Words>538</Words>
  <Application>Microsoft Office PowerPoint</Application>
  <PresentationFormat>Prikaz na zaslonu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Gomilanje</vt:lpstr>
      <vt:lpstr>Comenius multilateralni projekt „Smiling trough Europe” 2012.- 2014.</vt:lpstr>
      <vt:lpstr>PowerPointova prezentacija</vt:lpstr>
      <vt:lpstr>PowerPointova prezentacija</vt:lpstr>
      <vt:lpstr>Osnovna škola se zove: „Gimnazija  broj 14” u gradu Drobeta Turnu Severin, Rumunjska. Ima 750 učenika i 50  učitelja. Moto škole je:  „ Škola za sve.” Sudjeluju u velikom broju europskih projekata.  „ Smiling throuh Europe” samo je jedan od njih.</vt:lpstr>
      <vt:lpstr>Na ulazu škole dočekali su nas učenici u narodnoj nošnji te ponudili  kruhom i solju. U školi smo se susreli i upoznali s ostalim učesnicima međunarodne razmjene: djecom i nastavnicima iz Njemačke, Francuske, Portugala, Tenerifa u Španjolskoj, Turske i Walesa u Velikoj Britaniji. Nama u čast domaćini su pripremili priredbu kojom su predstavili svoju školu.</vt:lpstr>
      <vt:lpstr>Bilo je puno plesnih točaka .</vt:lpstr>
      <vt:lpstr>U plesnim točkama  ima i velik broj dječaka koji izvrsno plešu.</vt:lpstr>
      <vt:lpstr>Roditelji, učitelji i učenici domaćini zajedno su uredili štandove  svake zemlje – gosta. Na njemu se našlo sve što su znali o gastronomiji , običajima i kulturi naših zemalja.</vt:lpstr>
      <vt:lpstr>Portugalski štand</vt:lpstr>
      <vt:lpstr>Comenius projekt „ Smiling trough Europe” trajat će dvije godine od 2012. do 2014. Projekt će se  provoditi kroz različite igre, vježbe, likovne radionice, internet komunikaciju i međusobne posjete. Cilj projekta je razvijanje pozitivnog mišljenja, poboljšanje komunikacije, razbijanje predrasuda. </vt:lpstr>
      <vt:lpstr>Bogata trpeza na kojoj su predstavljena  tradicionalna rumunjska jela. Poslužena su u zbornici, a pripremili su ih vrijedni učitelji i roditelji.</vt:lpstr>
      <vt:lpstr>PowerPointova prezentacija</vt:lpstr>
      <vt:lpstr>PowerPointova prezentacija</vt:lpstr>
      <vt:lpstr>PowerPointova prezentacija</vt:lpstr>
      <vt:lpstr>PowerPointova prezentacija</vt:lpstr>
      <vt:lpstr>Svatko od nas se ponaosob predstavio na ovoj pozornici</vt:lpstr>
      <vt:lpstr>Radni sastanci u informatičkoj učionici. Ovdje smo predstavili svoju školu, grad i zemlju. Najrječitiji je bio  Marin. (Sve je bilo dobro dok nas nisu pozvali na hitnu intervenciju?)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Profesori Comenius tima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alida</dc:creator>
  <cp:lastModifiedBy>alida</cp:lastModifiedBy>
  <cp:revision>43</cp:revision>
  <dcterms:created xsi:type="dcterms:W3CDTF">2012-11-06T11:27:57Z</dcterms:created>
  <dcterms:modified xsi:type="dcterms:W3CDTF">2012-12-11T09:57:20Z</dcterms:modified>
</cp:coreProperties>
</file>