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486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1b75dbf2-c943-49c6-a20b-8fd6c653b64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1b75dbf2-c943-49c6-a20b-8fd6c653b64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1b75dbf2-c943-49c6-a20b-8fd6c653b642-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68ACACB-DD9E-4155-84BF-8E4D43DEC1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A7B0AF6-6256-4262-A76E-47B08EAB92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8034A3B1-2FBE-4771-84C6-797415E99D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5B777DC-5A16-4B83-82B1-8384ACBA71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39" r="1" b="25191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F3AEE19-128A-4FF8-954B-A9724F42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xmlns="" id="{80F57FCB-2163-4EF8-B6A7-023F6B877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77AB9C7F-4D09-4E13-BD9A-E5C14E37AF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xmlns="" id="{043B40A6-216C-4409-942A-16B4141973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xmlns="" id="{6F5ED6F5-BEC7-4798-943B-12105A5178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xmlns="" id="{45C6ABB9-CB59-444A-9A14-96A037BC42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xmlns="" id="{C5F74DA3-506A-4911-BADD-B5DADFA9C5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xmlns="" id="{364BA096-7428-4C20-ABC8-CEBBC3E678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xmlns="" id="{25CA3B41-F8C1-48AF-B4B0-83A0E662AA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xmlns="" id="{A2E4BFFC-0D72-4691-AC6F-6D446092C8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xmlns="" id="{7E81AA48-AA02-4008-9B21-B1BB050424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xmlns="" id="{08B8F28E-CB03-4B11-8575-F1AB3A12A3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xmlns="" id="{6F2B917E-B873-4E35-8D18-F116784B50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xmlns="" id="{DA0EBFF7-C330-4AEE-806E-6A2D745425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xmlns="" id="{2A66CF61-D72F-4E03-B74E-4BDD67D1CA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xmlns="" id="{04DE5338-105A-4EB0-8FE2-D41DC2F984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xmlns="" id="{C9A1C85F-5B5B-47FA-8C0C-66F75C2741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xmlns="" id="{75F79533-DD24-4E6A-83A1-9E21DF5651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xmlns="" id="{376D6142-024F-4BD4-95B7-A6D05EF593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xmlns="" id="{CD28FD54-698D-4BAD-92FC-2897067450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xmlns="" id="{47EFA16F-61E8-404C-840D-A8AE44F51F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xmlns="" id="{09E4A29B-6AEB-4F87-9189-F506B278A7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xmlns="" id="{338E5AEE-F711-46EB-9890-E720C8B852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EE2E14-E263-42E1-BF06-3A5690016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MOlekule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F7F386C-28E0-405C-A3CF-D53941D59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građene</a:t>
            </a:r>
            <a:r>
              <a:rPr lang="en-GB" dirty="0"/>
              <a:t> </a:t>
            </a:r>
            <a:r>
              <a:rPr lang="en-GB" dirty="0" err="1"/>
              <a:t>elementarne</a:t>
            </a:r>
            <a:r>
              <a:rPr lang="en-GB" dirty="0"/>
              <a:t> </a:t>
            </a:r>
            <a:r>
              <a:rPr lang="en-GB" dirty="0" err="1"/>
              <a:t>tvari</a:t>
            </a:r>
            <a:r>
              <a:rPr lang="en-GB" dirty="0"/>
              <a:t> </a:t>
            </a:r>
            <a:r>
              <a:rPr lang="en-GB" dirty="0" smtClean="0"/>
              <a:t> I </a:t>
            </a:r>
            <a:r>
              <a:rPr lang="en-GB" dirty="0" err="1" smtClean="0"/>
              <a:t>kemijski</a:t>
            </a:r>
            <a:r>
              <a:rPr lang="en-GB" dirty="0" smtClean="0"/>
              <a:t> </a:t>
            </a:r>
            <a:r>
              <a:rPr lang="en-GB" dirty="0" err="1" smtClean="0"/>
              <a:t>spojevi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54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B94761-5E8B-4087-9149-A8D37112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Molekule</a:t>
            </a:r>
            <a:r>
              <a:rPr lang="en-GB" b="1" dirty="0"/>
              <a:t> </a:t>
            </a:r>
            <a:r>
              <a:rPr lang="en-GB" b="1" dirty="0" err="1"/>
              <a:t>kemijskih</a:t>
            </a:r>
            <a:r>
              <a:rPr lang="en-GB" b="1" dirty="0"/>
              <a:t> </a:t>
            </a:r>
            <a:r>
              <a:rPr lang="en-GB" b="1" dirty="0" err="1"/>
              <a:t>spojeva</a:t>
            </a:r>
            <a:endParaRPr lang="en-GB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AE56422-B99D-4B86-9170-32292D0D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Građene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atoma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raznovrsnih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kemijskih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elemenata.Označavamo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kemijskim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formulama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Izraz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O  </a:t>
            </a:r>
            <a:r>
              <a:rPr lang="en-GB" dirty="0" err="1"/>
              <a:t>čitamo</a:t>
            </a:r>
            <a:r>
              <a:rPr lang="en-GB" dirty="0"/>
              <a:t> </a:t>
            </a:r>
            <a:r>
              <a:rPr lang="en-GB" dirty="0" err="1"/>
              <a:t>jedna</a:t>
            </a:r>
            <a:r>
              <a:rPr lang="en-GB" dirty="0"/>
              <a:t> </a:t>
            </a:r>
            <a:r>
              <a:rPr lang="en-GB" dirty="0" err="1"/>
              <a:t>molekula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 Broj </a:t>
            </a:r>
            <a:r>
              <a:rPr lang="en-GB" dirty="0" err="1"/>
              <a:t>atoma</a:t>
            </a:r>
            <a:r>
              <a:rPr lang="en-GB" dirty="0"/>
              <a:t> </a:t>
            </a:r>
            <a:r>
              <a:rPr lang="en-GB" dirty="0" err="1"/>
              <a:t>vodika</a:t>
            </a:r>
            <a:r>
              <a:rPr lang="en-GB" dirty="0"/>
              <a:t> u </a:t>
            </a:r>
            <a:r>
              <a:rPr lang="en-GB" dirty="0" err="1"/>
              <a:t>jednoj</a:t>
            </a:r>
            <a:r>
              <a:rPr lang="en-GB" dirty="0"/>
              <a:t> </a:t>
            </a:r>
            <a:r>
              <a:rPr lang="en-GB" dirty="0" err="1"/>
              <a:t>molekuli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 je 2 </a:t>
            </a:r>
            <a:r>
              <a:rPr lang="en-GB" dirty="0" err="1"/>
              <a:t>jer</a:t>
            </a:r>
            <a:r>
              <a:rPr lang="en-GB" dirty="0"/>
              <a:t> se s </a:t>
            </a:r>
            <a:r>
              <a:rPr lang="en-GB" dirty="0" err="1"/>
              <a:t>donje</a:t>
            </a:r>
            <a:r>
              <a:rPr lang="en-GB" dirty="0"/>
              <a:t> </a:t>
            </a:r>
            <a:r>
              <a:rPr lang="en-GB" dirty="0" err="1"/>
              <a:t>desne</a:t>
            </a:r>
            <a:r>
              <a:rPr lang="en-GB" dirty="0"/>
              <a:t> 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kemijskog</a:t>
            </a:r>
            <a:r>
              <a:rPr lang="en-GB" dirty="0"/>
              <a:t> </a:t>
            </a:r>
            <a:r>
              <a:rPr lang="en-GB" dirty="0" err="1"/>
              <a:t>simbola</a:t>
            </a:r>
            <a:r>
              <a:rPr lang="en-GB" dirty="0"/>
              <a:t>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indeks</a:t>
            </a:r>
            <a:r>
              <a:rPr lang="en-GB" dirty="0"/>
              <a:t> 2, a broj </a:t>
            </a:r>
            <a:r>
              <a:rPr lang="en-GB" dirty="0" err="1"/>
              <a:t>atoma</a:t>
            </a:r>
            <a:r>
              <a:rPr lang="en-GB" dirty="0"/>
              <a:t> </a:t>
            </a:r>
            <a:r>
              <a:rPr lang="en-GB" dirty="0" err="1"/>
              <a:t>kisika</a:t>
            </a:r>
            <a:r>
              <a:rPr lang="en-GB" dirty="0"/>
              <a:t> u </a:t>
            </a:r>
            <a:r>
              <a:rPr lang="en-GB" dirty="0" err="1"/>
              <a:t>jednoj</a:t>
            </a:r>
            <a:r>
              <a:rPr lang="en-GB" dirty="0"/>
              <a:t> </a:t>
            </a:r>
            <a:r>
              <a:rPr lang="en-GB" dirty="0" err="1"/>
              <a:t>molekuli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 je 1 </a:t>
            </a:r>
            <a:r>
              <a:rPr lang="en-GB" dirty="0" err="1"/>
              <a:t>jer</a:t>
            </a:r>
            <a:r>
              <a:rPr lang="en-GB" dirty="0"/>
              <a:t> se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simbol</a:t>
            </a:r>
            <a:r>
              <a:rPr lang="en-GB" dirty="0"/>
              <a:t> </a:t>
            </a:r>
            <a:r>
              <a:rPr lang="en-GB" dirty="0" err="1"/>
              <a:t>kisika</a:t>
            </a:r>
            <a:r>
              <a:rPr lang="en-GB" dirty="0"/>
              <a:t> ne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niti</a:t>
            </a:r>
            <a:r>
              <a:rPr lang="en-GB" dirty="0"/>
              <a:t> </a:t>
            </a:r>
            <a:r>
              <a:rPr lang="en-GB" dirty="0" err="1"/>
              <a:t>jedan</a:t>
            </a:r>
            <a:r>
              <a:rPr lang="en-GB" dirty="0"/>
              <a:t> broj.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6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B752C0-6FA2-41DB-AFEB-CC9594D6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GB" dirty="0" err="1"/>
              <a:t>Značenje</a:t>
            </a:r>
            <a:r>
              <a:rPr lang="en-GB" dirty="0"/>
              <a:t> </a:t>
            </a:r>
            <a:r>
              <a:rPr lang="en-GB" dirty="0" err="1"/>
              <a:t>kemijske</a:t>
            </a:r>
            <a:r>
              <a:rPr lang="en-GB" dirty="0"/>
              <a:t> </a:t>
            </a:r>
            <a:r>
              <a:rPr lang="en-GB" dirty="0" err="1"/>
              <a:t>formule</a:t>
            </a:r>
            <a:endParaRPr lang="en-GB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640092E-B571-44A0-8D34-14A376C2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Kvalitativno</a:t>
            </a:r>
            <a:r>
              <a:rPr lang="en-GB" dirty="0"/>
              <a:t> -</a:t>
            </a:r>
            <a:r>
              <a:rPr lang="en-GB" dirty="0" err="1"/>
              <a:t>označava</a:t>
            </a:r>
            <a:r>
              <a:rPr lang="en-GB" dirty="0"/>
              <a:t> </a:t>
            </a:r>
            <a:r>
              <a:rPr lang="en-GB" dirty="0" err="1"/>
              <a:t>vrstu</a:t>
            </a:r>
            <a:r>
              <a:rPr lang="en-GB" dirty="0"/>
              <a:t> </a:t>
            </a:r>
            <a:r>
              <a:rPr lang="en-GB" dirty="0" err="1" smtClean="0"/>
              <a:t>molekule</a:t>
            </a:r>
            <a:r>
              <a:rPr lang="en-GB" dirty="0" smtClean="0"/>
              <a:t> (</a:t>
            </a:r>
            <a:r>
              <a:rPr lang="en-GB" dirty="0" err="1" smtClean="0"/>
              <a:t>naziv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err="1"/>
              <a:t>Kvantitativno</a:t>
            </a:r>
            <a:r>
              <a:rPr lang="en-GB" dirty="0"/>
              <a:t>- </a:t>
            </a:r>
            <a:r>
              <a:rPr lang="en-GB" dirty="0" err="1"/>
              <a:t>označava</a:t>
            </a:r>
            <a:r>
              <a:rPr lang="en-GB" dirty="0"/>
              <a:t> broj </a:t>
            </a:r>
            <a:r>
              <a:rPr lang="en-GB" dirty="0" err="1"/>
              <a:t>molekula</a:t>
            </a:r>
            <a:r>
              <a:rPr lang="en-GB" dirty="0"/>
              <a:t> 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Izraz</a:t>
            </a:r>
            <a:r>
              <a:rPr lang="en-GB" dirty="0"/>
              <a:t> 5 CO</a:t>
            </a:r>
            <a:r>
              <a:rPr lang="en-GB" baseline="-25000" dirty="0"/>
              <a:t>2 </a:t>
            </a:r>
            <a:r>
              <a:rPr lang="en-GB" baseline="-25000" dirty="0" smtClean="0"/>
              <a:t> </a:t>
            </a:r>
            <a:r>
              <a:rPr lang="en-GB" sz="3600" baseline="-25000" dirty="0" err="1"/>
              <a:t>označava</a:t>
            </a:r>
            <a:r>
              <a:rPr lang="en-GB" sz="3600" baseline="-25000" dirty="0"/>
              <a:t> pet </a:t>
            </a:r>
            <a:r>
              <a:rPr lang="en-GB" sz="3600" baseline="-25000" dirty="0" err="1"/>
              <a:t>molekula</a:t>
            </a:r>
            <a:r>
              <a:rPr lang="en-GB" sz="3600" baseline="-25000" dirty="0"/>
              <a:t> </a:t>
            </a:r>
            <a:r>
              <a:rPr lang="en-GB" sz="3600" baseline="-25000" dirty="0" err="1"/>
              <a:t>ugljikova</a:t>
            </a:r>
            <a:r>
              <a:rPr lang="en-GB" sz="3600" baseline="-25000" dirty="0"/>
              <a:t> </a:t>
            </a:r>
            <a:r>
              <a:rPr lang="en-GB" sz="3600" baseline="-25000" dirty="0" err="1"/>
              <a:t>dioksida</a:t>
            </a:r>
            <a:r>
              <a:rPr lang="en-GB" sz="3600" baseline="-25000" dirty="0"/>
              <a:t> </a:t>
            </a:r>
            <a:r>
              <a:rPr lang="en-GB" sz="3600" baseline="-25000" dirty="0" err="1"/>
              <a:t>koje</a:t>
            </a:r>
            <a:r>
              <a:rPr lang="en-GB" sz="3600" baseline="-25000" dirty="0"/>
              <a:t> </a:t>
            </a:r>
            <a:r>
              <a:rPr lang="en-GB" sz="3600" baseline="-25000" dirty="0" err="1"/>
              <a:t>sadrže</a:t>
            </a:r>
            <a:r>
              <a:rPr lang="en-GB" sz="3600" baseline="-25000" dirty="0"/>
              <a:t> 5 </a:t>
            </a:r>
            <a:r>
              <a:rPr lang="en-GB" sz="3600" baseline="-25000" dirty="0" err="1"/>
              <a:t>atoma</a:t>
            </a:r>
            <a:r>
              <a:rPr lang="en-GB" sz="3600" baseline="-25000" dirty="0"/>
              <a:t> </a:t>
            </a:r>
            <a:r>
              <a:rPr lang="en-GB" sz="3600" baseline="-25000" dirty="0" err="1"/>
              <a:t>ugljika</a:t>
            </a:r>
            <a:r>
              <a:rPr lang="en-GB" sz="3600" baseline="-25000" dirty="0"/>
              <a:t> i 10 </a:t>
            </a:r>
            <a:r>
              <a:rPr lang="en-GB" sz="3600" baseline="-25000" dirty="0" err="1"/>
              <a:t>atoma</a:t>
            </a:r>
            <a:r>
              <a:rPr lang="en-GB" sz="3600" baseline="-25000" dirty="0"/>
              <a:t> </a:t>
            </a:r>
            <a:r>
              <a:rPr lang="en-GB" sz="3600" baseline="-25000" dirty="0" err="1"/>
              <a:t>kisika</a:t>
            </a:r>
            <a:r>
              <a:rPr lang="en-GB" sz="3600" baseline="-25000" dirty="0"/>
              <a:t>.</a:t>
            </a:r>
          </a:p>
          <a:p>
            <a:endParaRPr lang="en-GB" baseline="-25000" dirty="0"/>
          </a:p>
          <a:p>
            <a:pPr marL="0" indent="0">
              <a:buNone/>
            </a:pPr>
            <a:r>
              <a:rPr lang="en-GB" baseline="-25000" dirty="0"/>
              <a:t>    </a:t>
            </a:r>
            <a:r>
              <a:rPr lang="en-GB" sz="3500" baseline="-25000" dirty="0" err="1" smtClean="0"/>
              <a:t>Prouči</a:t>
            </a:r>
            <a:r>
              <a:rPr lang="en-GB" sz="3500" baseline="-25000" dirty="0" smtClean="0"/>
              <a:t> </a:t>
            </a:r>
            <a:r>
              <a:rPr lang="en-GB" sz="3500" baseline="-25000" dirty="0" err="1" smtClean="0"/>
              <a:t>sadržaj</a:t>
            </a:r>
            <a:r>
              <a:rPr lang="en-GB" sz="3500" baseline="-25000" dirty="0" smtClean="0"/>
              <a:t> </a:t>
            </a:r>
            <a:r>
              <a:rPr lang="en-GB" sz="3500" baseline="-25000" dirty="0" err="1" smtClean="0"/>
              <a:t>na</a:t>
            </a:r>
            <a:r>
              <a:rPr lang="en-GB" sz="3500" baseline="-25000" dirty="0" smtClean="0"/>
              <a:t> </a:t>
            </a:r>
            <a:r>
              <a:rPr lang="en-GB" sz="3500" baseline="-25000" dirty="0" err="1" smtClean="0"/>
              <a:t>poveznici</a:t>
            </a:r>
            <a:r>
              <a:rPr lang="en-GB" sz="3500" baseline="-25000" dirty="0" smtClean="0"/>
              <a:t>:</a:t>
            </a:r>
            <a:endParaRPr lang="en-GB" sz="3500" dirty="0"/>
          </a:p>
          <a:p>
            <a:r>
              <a:rPr lang="en-GB" dirty="0" smtClean="0">
                <a:hlinkClick r:id="rId2"/>
              </a:rPr>
              <a:t>https://www.e-sfera.hr/dodatni-digitalni-sadrzaji/1b75dbf2-c943-49c6-a20b-8fd6c653b642/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5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xmlns="" id="{54B9C16B-AC4A-44ED-9075-F76549B46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A2FEB6-F419-4684-9ABC-9E32E012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xmlns="" id="{21E24A15-28D6-4CEB-9268-0BB0BEEAF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4345933F-9633-4510-90E1-08B0E2A19E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C68A48FB-1BE4-4053-A76F-5A5511BA0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149777B-6A9F-4C95-BF44-F964645071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0654845E-622A-4AD3-8F3A-6E1DEAB5FC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DF1C0739-3D08-4C83-857E-B0724A6E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D235EAA0-7D5A-453A-9643-EE7A4954E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94C6FB7C-72DE-42DE-8F58-CCE9B8F556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FE31E0FE-EC8D-4EA7-BD9D-02F8C54FD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69FE4B12-13E0-48F9-9E18-66406B8D3C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87FAADC3-B321-43EE-B8F3-2842D8409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xmlns="" id="{90461464-1683-402F-A72B-8558CC677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70F594E7-32D0-45B9-A3CF-636CF6FCBD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8AEF60E1-26C2-4E3C-B839-347DDD23C3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792FE54B-EE9D-4E57-B6BC-6A9196BE8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72BE56DF-619D-463E-8F88-CABA09DA88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Rectangle 21">
              <a:extLst>
                <a:ext uri="{FF2B5EF4-FFF2-40B4-BE49-F238E27FC236}">
                  <a16:creationId xmlns:a16="http://schemas.microsoft.com/office/drawing/2014/main" xmlns="" id="{C7430457-1935-4BBF-A6A7-7C3125A02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BB006150-E547-4E84-A2B1-59131F3D53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5A8CD074-956B-41A4-870B-001554B69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070C253B-974E-459F-AD0B-7057224828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BBC07B3D-A631-44EA-861A-7D80383A10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32039DC6-B4CF-4A5A-8D17-3A568D125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99E0C81F-5D8D-4AF8-BDE5-4DF75868F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0D946680-855C-41EC-BBA2-61F6F776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E6FAD9E8-6E13-45A0-A5D6-8BCAD27B4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0CCBC8FA-0581-454F-9FD1-6B6102A1A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5D6C328F-65A5-41E8-86E9-E4E638CC3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xmlns="" id="{3E94A106-9341-485C-9057-9D62B2BD0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B53044DC-4918-43DA-B49D-91673C6C9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1DCE6B36-1420-43AB-86CF-4E653A51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1" name="Rectangle 5">
              <a:extLst>
                <a:ext uri="{FF2B5EF4-FFF2-40B4-BE49-F238E27FC236}">
                  <a16:creationId xmlns:a16="http://schemas.microsoft.com/office/drawing/2014/main" xmlns="" id="{72626E0B-9628-468E-A713-011C02F60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xmlns="" id="{93F7977A-BD91-4B0D-9A8D-372DB67AD8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xmlns="" id="{9FEE6A56-01A1-404D-864E-1C2587C9A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xmlns="" id="{E74DBBF2-EF6F-4E3E-B183-F8EEE76094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xmlns="" id="{ABCF0F27-B056-474C-A0FB-1DB747A92F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xmlns="" id="{0A0A5B7B-BA2A-45CC-AABE-9D5B08A5D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xmlns="" id="{3C9A5D2B-1787-4954-9108-B9D497A87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xmlns="" id="{818C4F8B-7556-49A7-83C6-C8F631F6A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xmlns="" id="{22BED614-D078-47EA-9C72-190217FDD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xmlns="" id="{73DE0BF2-86D7-4038-AC4B-AF0F116A5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xmlns="" id="{11D8BB55-D027-420C-9EF9-49B3BA79DC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Line 16">
              <a:extLst>
                <a:ext uri="{FF2B5EF4-FFF2-40B4-BE49-F238E27FC236}">
                  <a16:creationId xmlns:a16="http://schemas.microsoft.com/office/drawing/2014/main" xmlns="" id="{3FAEF5CE-07ED-46A7-9777-D86C70719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xmlns="" id="{29CAFB1A-357C-4313-B734-1CD4E4F9D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xmlns="" id="{653161D3-8634-4BB7-A2BC-028C4EAA1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xmlns="" id="{9537546A-6FF1-408B-AFE2-BBF7D3482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xmlns="" id="{F73EE662-79B7-404B-B1B8-0E096BE4C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xmlns="" id="{B6DDB906-1F52-4D64-8493-4816EDDD3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xmlns="" id="{4FA472A5-ABEA-4961-897B-7EB96AF09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xmlns="" id="{54226E99-C38F-4456-A1F8-8897483FD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4">
              <a:extLst>
                <a:ext uri="{FF2B5EF4-FFF2-40B4-BE49-F238E27FC236}">
                  <a16:creationId xmlns:a16="http://schemas.microsoft.com/office/drawing/2014/main" xmlns="" id="{0A4A0196-A383-4629-B9A5-9C87E846C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5">
              <a:extLst>
                <a:ext uri="{FF2B5EF4-FFF2-40B4-BE49-F238E27FC236}">
                  <a16:creationId xmlns:a16="http://schemas.microsoft.com/office/drawing/2014/main" xmlns="" id="{BA5E608D-2E7B-4662-A9A0-18D4E0F0DC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xmlns="" id="{5E211F37-790F-4BD7-B055-022AE0C2E6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xmlns="" id="{96F375D0-232A-490A-9499-CB5FBA3FD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xmlns="" id="{6B33B423-FD0F-4780-A0D6-32FC040B3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9">
              <a:extLst>
                <a:ext uri="{FF2B5EF4-FFF2-40B4-BE49-F238E27FC236}">
                  <a16:creationId xmlns:a16="http://schemas.microsoft.com/office/drawing/2014/main" xmlns="" id="{B6BD1710-838F-4CDD-A000-C6C710A6A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0">
              <a:extLst>
                <a:ext uri="{FF2B5EF4-FFF2-40B4-BE49-F238E27FC236}">
                  <a16:creationId xmlns:a16="http://schemas.microsoft.com/office/drawing/2014/main" xmlns="" id="{0BB93533-1C95-4B0A-B0E2-168602B08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1">
              <a:extLst>
                <a:ext uri="{FF2B5EF4-FFF2-40B4-BE49-F238E27FC236}">
                  <a16:creationId xmlns:a16="http://schemas.microsoft.com/office/drawing/2014/main" xmlns="" id="{CB0B113D-1987-4D89-A475-511E092FE1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29" name="Picture 2">
            <a:extLst>
              <a:ext uri="{FF2B5EF4-FFF2-40B4-BE49-F238E27FC236}">
                <a16:creationId xmlns:a16="http://schemas.microsoft.com/office/drawing/2014/main" xmlns="" id="{9BE36DBF-0333-4D36-A5BF-81FDA2406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B99C0EA-C9A3-4661-9107-50BE030B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Poznate molekule I njihove formule</a:t>
            </a: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xmlns="" id="{7C515B54-02DC-41E2-B487-1598100E0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3734599"/>
              </p:ext>
            </p:extLst>
          </p:nvPr>
        </p:nvGraphicFramePr>
        <p:xfrm>
          <a:off x="4055621" y="1198466"/>
          <a:ext cx="7299317" cy="4127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883">
                  <a:extLst>
                    <a:ext uri="{9D8B030D-6E8A-4147-A177-3AD203B41FA5}">
                      <a16:colId xmlns:a16="http://schemas.microsoft.com/office/drawing/2014/main" xmlns="" val="358163184"/>
                    </a:ext>
                  </a:extLst>
                </a:gridCol>
                <a:gridCol w="1930861">
                  <a:extLst>
                    <a:ext uri="{9D8B030D-6E8A-4147-A177-3AD203B41FA5}">
                      <a16:colId xmlns:a16="http://schemas.microsoft.com/office/drawing/2014/main" xmlns="" val="2017088979"/>
                    </a:ext>
                  </a:extLst>
                </a:gridCol>
                <a:gridCol w="3354573">
                  <a:extLst>
                    <a:ext uri="{9D8B030D-6E8A-4147-A177-3AD203B41FA5}">
                      <a16:colId xmlns:a16="http://schemas.microsoft.com/office/drawing/2014/main" xmlns="" val="537949487"/>
                    </a:ext>
                  </a:extLst>
                </a:gridCol>
              </a:tblGrid>
              <a:tr h="589637">
                <a:tc>
                  <a:txBody>
                    <a:bodyPr/>
                    <a:lstStyle/>
                    <a:p>
                      <a:r>
                        <a:rPr lang="en-GB" sz="1600"/>
                        <a:t>Naziv molekule</a:t>
                      </a:r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Kemijska formula</a:t>
                      </a:r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Broj atoma pojedinih elemenata u jednoj molekuli</a:t>
                      </a:r>
                    </a:p>
                  </a:txBody>
                  <a:tcPr marL="77091" marR="77091" marT="38546" marB="38546"/>
                </a:tc>
                <a:extLst>
                  <a:ext uri="{0D108BD9-81ED-4DB2-BD59-A6C34878D82A}">
                    <a16:rowId xmlns:a16="http://schemas.microsoft.com/office/drawing/2014/main" xmlns="" val="111447120"/>
                  </a:ext>
                </a:extLst>
              </a:tr>
              <a:tr h="589637">
                <a:tc>
                  <a:txBody>
                    <a:bodyPr/>
                    <a:lstStyle/>
                    <a:p>
                      <a:r>
                        <a:rPr lang="en-GB" sz="1600"/>
                        <a:t>Ugljikov monoksid</a:t>
                      </a:r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endParaRPr lang="en-GB" sz="1600"/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N(C)=1             N(O)=1 </a:t>
                      </a:r>
                    </a:p>
                  </a:txBody>
                  <a:tcPr marL="77091" marR="77091" marT="38546" marB="38546"/>
                </a:tc>
                <a:extLst>
                  <a:ext uri="{0D108BD9-81ED-4DB2-BD59-A6C34878D82A}">
                    <a16:rowId xmlns:a16="http://schemas.microsoft.com/office/drawing/2014/main" xmlns="" val="504851025"/>
                  </a:ext>
                </a:extLst>
              </a:tr>
              <a:tr h="589637">
                <a:tc>
                  <a:txBody>
                    <a:bodyPr/>
                    <a:lstStyle/>
                    <a:p>
                      <a:r>
                        <a:rPr lang="en-GB" sz="1600"/>
                        <a:t>Ugljikov dioksid</a:t>
                      </a:r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GB" sz="1600" kern="1200" baseline="-25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/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N(C)=1            N (O)=2</a:t>
                      </a:r>
                    </a:p>
                  </a:txBody>
                  <a:tcPr marL="77091" marR="77091" marT="38546" marB="38546"/>
                </a:tc>
                <a:extLst>
                  <a:ext uri="{0D108BD9-81ED-4DB2-BD59-A6C34878D82A}">
                    <a16:rowId xmlns:a16="http://schemas.microsoft.com/office/drawing/2014/main" xmlns="" val="1605133751"/>
                  </a:ext>
                </a:extLst>
              </a:tr>
              <a:tr h="589637">
                <a:tc>
                  <a:txBody>
                    <a:bodyPr/>
                    <a:lstStyle/>
                    <a:p>
                      <a:r>
                        <a:rPr lang="en-GB" sz="1600"/>
                        <a:t>Sumporovodik</a:t>
                      </a:r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GB" sz="1600" kern="1200" baseline="-25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endParaRPr lang="en-GB" sz="1600"/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N (H)=2             N(S)= 1</a:t>
                      </a:r>
                    </a:p>
                  </a:txBody>
                  <a:tcPr marL="77091" marR="77091" marT="38546" marB="38546"/>
                </a:tc>
                <a:extLst>
                  <a:ext uri="{0D108BD9-81ED-4DB2-BD59-A6C34878D82A}">
                    <a16:rowId xmlns:a16="http://schemas.microsoft.com/office/drawing/2014/main" xmlns="" val="1260821617"/>
                  </a:ext>
                </a:extLst>
              </a:tr>
              <a:tr h="589637">
                <a:tc>
                  <a:txBody>
                    <a:bodyPr/>
                    <a:lstStyle/>
                    <a:p>
                      <a:r>
                        <a:rPr lang="en-GB" sz="1600"/>
                        <a:t>Klorovodik</a:t>
                      </a:r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HCl</a:t>
                      </a:r>
                    </a:p>
                    <a:p>
                      <a:endParaRPr lang="en-GB" sz="1600"/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N(H)=1              N(Cl)=1</a:t>
                      </a:r>
                    </a:p>
                  </a:txBody>
                  <a:tcPr marL="77091" marR="77091" marT="38546" marB="38546"/>
                </a:tc>
                <a:extLst>
                  <a:ext uri="{0D108BD9-81ED-4DB2-BD59-A6C34878D82A}">
                    <a16:rowId xmlns:a16="http://schemas.microsoft.com/office/drawing/2014/main" xmlns="" val="2552836867"/>
                  </a:ext>
                </a:extLst>
              </a:tr>
              <a:tr h="589637">
                <a:tc>
                  <a:txBody>
                    <a:bodyPr/>
                    <a:lstStyle/>
                    <a:p>
                      <a:r>
                        <a:rPr lang="en-GB" sz="1600"/>
                        <a:t>Amonijak</a:t>
                      </a:r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n-GB" sz="1600" kern="1200" baseline="-25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600"/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N(N)= 1             N(H)=3</a:t>
                      </a:r>
                    </a:p>
                  </a:txBody>
                  <a:tcPr marL="77091" marR="77091" marT="38546" marB="38546"/>
                </a:tc>
                <a:extLst>
                  <a:ext uri="{0D108BD9-81ED-4DB2-BD59-A6C34878D82A}">
                    <a16:rowId xmlns:a16="http://schemas.microsoft.com/office/drawing/2014/main" xmlns="" val="3423934962"/>
                  </a:ext>
                </a:extLst>
              </a:tr>
              <a:tr h="589637">
                <a:tc>
                  <a:txBody>
                    <a:bodyPr/>
                    <a:lstStyle/>
                    <a:p>
                      <a:r>
                        <a:rPr lang="en-GB" sz="1600"/>
                        <a:t>Metan</a:t>
                      </a:r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600" kern="1200" baseline="-25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/>
                    </a:p>
                  </a:txBody>
                  <a:tcPr marL="77091" marR="77091" marT="38546" marB="3854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N(C)= 1             N (H)= 4</a:t>
                      </a:r>
                    </a:p>
                  </a:txBody>
                  <a:tcPr marL="77091" marR="77091" marT="38546" marB="38546"/>
                </a:tc>
                <a:extLst>
                  <a:ext uri="{0D108BD9-81ED-4DB2-BD59-A6C34878D82A}">
                    <a16:rowId xmlns:a16="http://schemas.microsoft.com/office/drawing/2014/main" xmlns="" val="1251123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2208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C892AB0-7D6D-4FC9-9105-0CB427161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7353E4-FA19-40CB-8AF8-3A8E6704B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xmlns="" id="{697D009D-8E70-460A-BE57-321BB0764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xmlns="" id="{D0001F35-F282-403E-8D08-0D204D851F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xmlns="" id="{3F8A69A2-2D15-40CD-8C14-A18643ABA5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xmlns="" id="{B665CA2A-9D55-4786-9343-EB46672627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xmlns="" id="{CEE9BD85-96DF-4CDF-BC0F-C4E46062B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xmlns="" id="{6BB6F5E5-6CA3-4B20-86A7-1174D6E71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328E69E-CE3D-4110-8BF7-AD3C0C10CB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xmlns="" id="{30F84C80-9E12-4460-B88F-D03839F0C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xmlns="" id="{2F84C18C-5783-48FF-9DE0-FDA327CFC4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xmlns="" id="{08C6A855-346C-4589-9AD4-5E15BCBC7A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xmlns="" id="{7E64BEE6-1157-421C-A02A-47639E4D9F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64806C9-3599-45A7-BCFF-F762C54276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xmlns="" id="{41D6E755-9558-4CAA-8F56-469D231C35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xmlns="" id="{8FCD41C4-606C-446C-8C81-6353C6442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xmlns="" id="{274CFBE4-CEA6-4C81-BB1E-83E1896771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xmlns="" id="{24813D3D-7B30-42F2-9065-1B40F140C7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287AC97-A8E8-4B45-A50A-3057A88B40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xmlns="" id="{57D70AA8-D36C-4DF9-B7D7-4E2C9BEFD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xmlns="" id="{74D88556-8C5B-41AF-9FA0-92D2734708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xmlns="" id="{17E00558-8912-48C6-8202-D8A2D854B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xmlns="" id="{7E4C092A-90EF-4870-97FC-C2D97FD2CE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xmlns="" id="{0C8C091A-4902-4B98-BB6B-AF6FA1174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xmlns="" id="{50C57AA3-5B6E-4C49-9AE3-D130A25404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D29BE04-4454-4832-B83F-10D001BFF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Diagonal Corner Rectangle 7">
            <a:extLst>
              <a:ext uri="{FF2B5EF4-FFF2-40B4-BE49-F238E27FC236}">
                <a16:creationId xmlns:a16="http://schemas.microsoft.com/office/drawing/2014/main" xmlns="" id="{98714CE9-3C2C-48E1-8B8F-CFB7735C4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6C5920-E2C4-435E-92B9-5CD50FE6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Vježba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A55D136-CCE1-4974-8978-CC2131568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486" y="2104571"/>
            <a:ext cx="9116177" cy="3817258"/>
          </a:xfrm>
        </p:spPr>
        <p:txBody>
          <a:bodyPr anchor="ctr">
            <a:normAutofit fontScale="92500" lnSpcReduction="20000"/>
          </a:bodyPr>
          <a:lstStyle/>
          <a:p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A)</a:t>
            </a:r>
            <a:r>
              <a:rPr lang="en-GB" sz="2000" dirty="0" err="1">
                <a:solidFill>
                  <a:srgbClr val="FFFFFF"/>
                </a:solidFill>
              </a:rPr>
              <a:t>Prikaži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kemijskim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formulama</a:t>
            </a:r>
            <a:r>
              <a:rPr lang="en-GB" sz="2000" dirty="0">
                <a:solidFill>
                  <a:srgbClr val="FFFFFF"/>
                </a:solidFill>
              </a:rPr>
              <a:t> : </a:t>
            </a:r>
            <a:r>
              <a:rPr lang="en-GB" sz="2000" dirty="0" err="1">
                <a:solidFill>
                  <a:srgbClr val="FFFFFF"/>
                </a:solidFill>
              </a:rPr>
              <a:t>dvije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molekule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sumpora</a:t>
            </a:r>
            <a:r>
              <a:rPr lang="en-GB" sz="2000" dirty="0">
                <a:solidFill>
                  <a:srgbClr val="FFFFFF"/>
                </a:solidFill>
              </a:rPr>
              <a:t>, </a:t>
            </a:r>
            <a:r>
              <a:rPr lang="en-GB" sz="2000" dirty="0" err="1" smtClean="0">
                <a:solidFill>
                  <a:srgbClr val="FFFFFF"/>
                </a:solidFill>
              </a:rPr>
              <a:t>četiri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molekule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fosfora</a:t>
            </a:r>
            <a:r>
              <a:rPr lang="en-GB" sz="2000" dirty="0">
                <a:solidFill>
                  <a:srgbClr val="FFFFFF"/>
                </a:solidFill>
              </a:rPr>
              <a:t>, </a:t>
            </a:r>
            <a:r>
              <a:rPr lang="en-GB" sz="2000" dirty="0" err="1">
                <a:solidFill>
                  <a:srgbClr val="FFFFFF"/>
                </a:solidFill>
              </a:rPr>
              <a:t>dvije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molekule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fluora</a:t>
            </a:r>
            <a:r>
              <a:rPr lang="en-GB" sz="2000" dirty="0">
                <a:solidFill>
                  <a:srgbClr val="FFFFFF"/>
                </a:solidFill>
              </a:rPr>
              <a:t> i 5 </a:t>
            </a:r>
            <a:r>
              <a:rPr lang="en-GB" sz="2000" dirty="0" err="1">
                <a:solidFill>
                  <a:srgbClr val="FFFFFF"/>
                </a:solidFill>
              </a:rPr>
              <a:t>molekula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dušika</a:t>
            </a:r>
            <a:r>
              <a:rPr lang="en-GB" sz="20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B) </a:t>
            </a:r>
            <a:r>
              <a:rPr lang="en-GB" sz="2000" dirty="0" err="1" smtClean="0">
                <a:solidFill>
                  <a:srgbClr val="FFFFFF"/>
                </a:solidFill>
              </a:rPr>
              <a:t>Napiši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značenje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kemijskih</a:t>
            </a:r>
            <a:r>
              <a:rPr lang="en-GB" sz="2000" dirty="0" smtClean="0">
                <a:solidFill>
                  <a:srgbClr val="FFFFFF"/>
                </a:solidFill>
              </a:rPr>
              <a:t> formula: </a:t>
            </a:r>
            <a:r>
              <a:rPr lang="en-GB" sz="2000" dirty="0">
                <a:solidFill>
                  <a:srgbClr val="FFFFFF"/>
                </a:solidFill>
              </a:rPr>
              <a:t>2 NH</a:t>
            </a:r>
            <a:r>
              <a:rPr lang="en-GB" sz="2000" baseline="-25000" dirty="0">
                <a:solidFill>
                  <a:srgbClr val="FFFFFF"/>
                </a:solidFill>
              </a:rPr>
              <a:t>3</a:t>
            </a:r>
            <a:r>
              <a:rPr lang="en-GB" sz="2000" dirty="0">
                <a:solidFill>
                  <a:srgbClr val="FFFFFF"/>
                </a:solidFill>
              </a:rPr>
              <a:t> , 4 CH</a:t>
            </a:r>
            <a:r>
              <a:rPr lang="en-GB" sz="2000" baseline="-25000" dirty="0">
                <a:solidFill>
                  <a:srgbClr val="FFFFFF"/>
                </a:solidFill>
              </a:rPr>
              <a:t>4,         </a:t>
            </a:r>
          </a:p>
          <a:p>
            <a:pPr marL="0" indent="0">
              <a:buNone/>
            </a:pPr>
            <a:r>
              <a:rPr lang="en-GB" sz="2000" baseline="-25000" dirty="0">
                <a:solidFill>
                  <a:srgbClr val="FFFFFF"/>
                </a:solidFill>
              </a:rPr>
              <a:t>                                                               </a:t>
            </a:r>
            <a:r>
              <a:rPr lang="en-GB" sz="2000" baseline="-25000" dirty="0" smtClean="0">
                <a:solidFill>
                  <a:srgbClr val="FFFFFF"/>
                </a:solidFill>
              </a:rPr>
              <a:t> 	  </a:t>
            </a:r>
            <a:r>
              <a:rPr lang="en-GB" sz="2000" dirty="0">
                <a:solidFill>
                  <a:srgbClr val="FFFFFF"/>
                </a:solidFill>
              </a:rPr>
              <a:t>CO</a:t>
            </a:r>
            <a:r>
              <a:rPr lang="en-GB" sz="2000" baseline="-25000" dirty="0">
                <a:solidFill>
                  <a:srgbClr val="FFFFFF"/>
                </a:solidFill>
              </a:rPr>
              <a:t>2, </a:t>
            </a:r>
            <a:r>
              <a:rPr lang="en-GB" sz="2000" baseline="-25000" dirty="0" smtClean="0">
                <a:solidFill>
                  <a:srgbClr val="FFFFFF"/>
                </a:solidFill>
              </a:rPr>
              <a:t> </a:t>
            </a:r>
            <a:r>
              <a:rPr lang="en-GB" sz="2000" dirty="0" smtClean="0">
                <a:solidFill>
                  <a:srgbClr val="FFFFFF"/>
                </a:solidFill>
              </a:rPr>
              <a:t>2NH</a:t>
            </a:r>
            <a:r>
              <a:rPr lang="en-GB" sz="2000" baseline="-25000" dirty="0" smtClean="0">
                <a:solidFill>
                  <a:srgbClr val="FFFFFF"/>
                </a:solidFill>
              </a:rPr>
              <a:t>3</a:t>
            </a: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baseline="-25000" dirty="0">
                <a:solidFill>
                  <a:srgbClr val="FFFFFF"/>
                </a:solidFill>
              </a:rPr>
              <a:t>    </a:t>
            </a:r>
            <a:r>
              <a:rPr lang="en-GB" baseline="-25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Odredi</a:t>
            </a:r>
            <a:r>
              <a:rPr lang="en-GB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broj </a:t>
            </a:r>
            <a:r>
              <a:rPr lang="en-GB" baseline="-25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atoma</a:t>
            </a:r>
            <a:r>
              <a:rPr lang="en-GB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pojedinih</a:t>
            </a:r>
            <a:r>
              <a:rPr lang="en-GB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elemenata u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molekulama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zadatka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B).</a:t>
            </a:r>
          </a:p>
          <a:p>
            <a:pPr marL="0" indent="0">
              <a:buNone/>
            </a:pP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bolje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razumijevanje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građe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pogledaj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sferi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animacija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vode,amonijaka,klorovodika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baseline="-25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metana</a:t>
            </a:r>
            <a:r>
              <a:rPr lang="en-GB" baseline="-25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hlinkClick r:id="rId3"/>
              </a:rPr>
              <a:t>https://www.e-sfera.hr/dodatni-digitalni-sadrzaji/1b75dbf2-c943-49c6-a20b-8fd6c653b642</a:t>
            </a:r>
            <a:endParaRPr lang="en-GB" sz="2000" dirty="0">
              <a:solidFill>
                <a:srgbClr val="FFFFFF"/>
              </a:solidFill>
            </a:endParaRPr>
          </a:p>
          <a:p>
            <a:endParaRPr lang="en-GB" sz="2000" dirty="0">
              <a:solidFill>
                <a:srgbClr val="FFFFFF"/>
              </a:solidFill>
            </a:endParaRP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6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FCB921-7AD4-48FE-885F-3810388B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Prisjetimo</a:t>
            </a:r>
            <a:r>
              <a:rPr lang="en-GB" dirty="0"/>
              <a:t> 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2684290-1A33-4CFA-90E5-EA15761C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Tvari</a:t>
            </a:r>
            <a:r>
              <a:rPr lang="en-GB" dirty="0"/>
              <a:t> </a:t>
            </a:r>
            <a:r>
              <a:rPr lang="en-GB" dirty="0" err="1"/>
              <a:t>dijelimo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ČISTE TVARI I SMJESE TVARI.</a:t>
            </a:r>
          </a:p>
          <a:p>
            <a:r>
              <a:rPr lang="en-GB" dirty="0"/>
              <a:t>ČISTE TVARI- ne </a:t>
            </a:r>
            <a:r>
              <a:rPr lang="en-GB" dirty="0" err="1"/>
              <a:t>možemo</a:t>
            </a:r>
            <a:r>
              <a:rPr lang="en-GB" dirty="0"/>
              <a:t> </a:t>
            </a:r>
            <a:r>
              <a:rPr lang="en-GB" dirty="0" err="1"/>
              <a:t>dokazati</a:t>
            </a:r>
            <a:r>
              <a:rPr lang="en-GB" dirty="0"/>
              <a:t> </a:t>
            </a:r>
            <a:r>
              <a:rPr lang="en-GB" dirty="0" err="1"/>
              <a:t>prisutnost</a:t>
            </a:r>
            <a:r>
              <a:rPr lang="en-GB" dirty="0"/>
              <a:t> </a:t>
            </a:r>
            <a:r>
              <a:rPr lang="en-GB" dirty="0" err="1"/>
              <a:t>druge</a:t>
            </a:r>
            <a:r>
              <a:rPr lang="en-GB" dirty="0"/>
              <a:t> </a:t>
            </a:r>
            <a:r>
              <a:rPr lang="en-GB" dirty="0" err="1"/>
              <a:t>tvari</a:t>
            </a:r>
            <a:endParaRPr lang="en-GB" dirty="0"/>
          </a:p>
          <a:p>
            <a:r>
              <a:rPr lang="en-GB" dirty="0"/>
              <a:t>SMJESE TVARI-</a:t>
            </a:r>
            <a:r>
              <a:rPr lang="en-GB" dirty="0" err="1"/>
              <a:t>homogene</a:t>
            </a:r>
            <a:r>
              <a:rPr lang="en-GB" dirty="0"/>
              <a:t> i </a:t>
            </a:r>
            <a:r>
              <a:rPr lang="en-GB" dirty="0" err="1"/>
              <a:t>heterogene</a:t>
            </a:r>
            <a:endParaRPr lang="en-GB" dirty="0"/>
          </a:p>
          <a:p>
            <a:r>
              <a:rPr lang="en-GB" dirty="0"/>
              <a:t>ČISTE TVARI-</a:t>
            </a:r>
            <a:r>
              <a:rPr lang="en-GB" dirty="0" err="1"/>
              <a:t>metali,nemetali,polumetali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55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84AD46-DBA7-4214-949B-650CABF1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 dirty="0"/>
              <a:t>Što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moleKule</a:t>
            </a:r>
            <a:r>
              <a:rPr lang="en-GB" dirty="0"/>
              <a:t>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D4DD263-7E6A-4CE8-8D8A-E2F509A8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41411" y="2527687"/>
            <a:ext cx="2262754" cy="29932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3447E9A-2810-422F-8460-F6101920C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891" y="3169630"/>
            <a:ext cx="2262754" cy="170936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1E05D38-A74B-43F0-AE73-0754BD45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000" dirty="0" err="1"/>
              <a:t>Čestice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se </a:t>
            </a:r>
            <a:r>
              <a:rPr lang="en-GB" sz="2000" dirty="0" err="1"/>
              <a:t>sastoje</a:t>
            </a:r>
            <a:r>
              <a:rPr lang="en-GB" sz="2000" dirty="0"/>
              <a:t> od </a:t>
            </a:r>
            <a:r>
              <a:rPr lang="en-GB" sz="2000" dirty="0" err="1"/>
              <a:t>dva,tri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više </a:t>
            </a:r>
            <a:r>
              <a:rPr lang="en-GB" sz="2000" dirty="0" err="1"/>
              <a:t>međusobno</a:t>
            </a:r>
            <a:r>
              <a:rPr lang="en-GB" sz="2000" dirty="0"/>
              <a:t> </a:t>
            </a:r>
            <a:r>
              <a:rPr lang="en-GB" sz="2000" dirty="0" err="1"/>
              <a:t>povezanih</a:t>
            </a:r>
            <a:r>
              <a:rPr lang="en-GB" sz="2000" dirty="0"/>
              <a:t> </a:t>
            </a:r>
            <a:r>
              <a:rPr lang="en-GB" sz="2000" dirty="0" err="1"/>
              <a:t>atoma</a:t>
            </a:r>
            <a:endParaRPr lang="en-GB" sz="2000" dirty="0"/>
          </a:p>
          <a:p>
            <a:pPr>
              <a:lnSpc>
                <a:spcPct val="110000"/>
              </a:lnSpc>
            </a:pPr>
            <a:r>
              <a:rPr lang="en-GB" sz="2000" dirty="0" err="1"/>
              <a:t>Mogu</a:t>
            </a:r>
            <a:r>
              <a:rPr lang="en-GB" sz="2000" dirty="0"/>
              <a:t> </a:t>
            </a:r>
            <a:r>
              <a:rPr lang="en-GB" sz="2000" dirty="0" err="1"/>
              <a:t>biti</a:t>
            </a:r>
            <a:r>
              <a:rPr lang="en-GB" sz="2000" dirty="0"/>
              <a:t>: </a:t>
            </a:r>
            <a:r>
              <a:rPr lang="en-GB" sz="2000" dirty="0" err="1"/>
              <a:t>molekule</a:t>
            </a:r>
            <a:r>
              <a:rPr lang="en-GB" sz="2000" dirty="0"/>
              <a:t> </a:t>
            </a:r>
            <a:r>
              <a:rPr lang="en-GB" sz="2000" dirty="0" err="1"/>
              <a:t>elementarnih</a:t>
            </a:r>
            <a:r>
              <a:rPr lang="en-GB" sz="2000" dirty="0"/>
              <a:t> </a:t>
            </a:r>
            <a:r>
              <a:rPr lang="en-GB" sz="2000" dirty="0" err="1"/>
              <a:t>tvari-građene</a:t>
            </a:r>
            <a:r>
              <a:rPr lang="en-GB" sz="2000" dirty="0"/>
              <a:t> od </a:t>
            </a:r>
            <a:r>
              <a:rPr lang="en-GB" sz="2000" dirty="0" err="1"/>
              <a:t>atoma</a:t>
            </a:r>
            <a:r>
              <a:rPr lang="en-GB" sz="2000" dirty="0"/>
              <a:t> </a:t>
            </a:r>
            <a:r>
              <a:rPr lang="en-GB" sz="2000" dirty="0" err="1"/>
              <a:t>istog</a:t>
            </a:r>
            <a:r>
              <a:rPr lang="en-GB" sz="2000" dirty="0"/>
              <a:t> </a:t>
            </a:r>
            <a:r>
              <a:rPr lang="en-GB" sz="2000" dirty="0" err="1"/>
              <a:t>elementa</a:t>
            </a:r>
            <a:r>
              <a:rPr lang="en-GB" sz="2000" dirty="0"/>
              <a:t> i   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/>
              <a:t>  </a:t>
            </a:r>
            <a:r>
              <a:rPr lang="en-GB" sz="2000" dirty="0" err="1"/>
              <a:t>molekule</a:t>
            </a:r>
            <a:r>
              <a:rPr lang="en-GB" sz="2000" dirty="0"/>
              <a:t> </a:t>
            </a:r>
            <a:r>
              <a:rPr lang="en-GB" sz="2000" dirty="0" err="1"/>
              <a:t>kemijskih</a:t>
            </a:r>
            <a:r>
              <a:rPr lang="en-GB" sz="2000" dirty="0"/>
              <a:t> </a:t>
            </a:r>
            <a:r>
              <a:rPr lang="en-GB" sz="2000" dirty="0" err="1"/>
              <a:t>spojeva</a:t>
            </a:r>
            <a:r>
              <a:rPr lang="en-GB" sz="2000" dirty="0"/>
              <a:t>- </a:t>
            </a:r>
            <a:r>
              <a:rPr lang="en-GB" sz="2000" dirty="0" err="1"/>
              <a:t>građene</a:t>
            </a:r>
            <a:r>
              <a:rPr lang="en-GB" sz="2000" dirty="0"/>
              <a:t> od    </a:t>
            </a:r>
            <a:r>
              <a:rPr lang="en-GB" sz="2000" dirty="0" err="1"/>
              <a:t>atoma</a:t>
            </a:r>
            <a:r>
              <a:rPr lang="en-GB" sz="2000" dirty="0"/>
              <a:t> </a:t>
            </a:r>
            <a:r>
              <a:rPr lang="en-GB" sz="2000" dirty="0" err="1"/>
              <a:t>različitih</a:t>
            </a:r>
            <a:r>
              <a:rPr lang="en-GB" sz="2000" dirty="0"/>
              <a:t> elemenata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2496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4FDBD8-C949-4CA8-B9D0-10C1BA1F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GB" dirty="0" err="1"/>
              <a:t>Građa</a:t>
            </a:r>
            <a:r>
              <a:rPr lang="en-GB" dirty="0"/>
              <a:t> </a:t>
            </a:r>
            <a:r>
              <a:rPr lang="en-GB" dirty="0" err="1"/>
              <a:t>elementarnih</a:t>
            </a:r>
            <a:r>
              <a:rPr lang="en-GB" dirty="0"/>
              <a:t> </a:t>
            </a:r>
            <a:r>
              <a:rPr lang="en-GB" dirty="0" err="1"/>
              <a:t>tvari</a:t>
            </a:r>
            <a:endParaRPr lang="en-GB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FBD4322-E0CC-4182-BDC7-C7B7E7F7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/>
              <a:t>Zadatak</a:t>
            </a:r>
            <a:r>
              <a:rPr lang="en-GB" b="1" dirty="0"/>
              <a:t> 1: </a:t>
            </a:r>
            <a:r>
              <a:rPr lang="en-GB" b="1" dirty="0" err="1"/>
              <a:t>Pomoću</a:t>
            </a:r>
            <a:r>
              <a:rPr lang="en-GB" b="1" dirty="0"/>
              <a:t> </a:t>
            </a:r>
            <a:r>
              <a:rPr lang="en-GB" b="1" dirty="0" err="1"/>
              <a:t>udžbenika</a:t>
            </a:r>
            <a:r>
              <a:rPr lang="en-GB" b="1" dirty="0"/>
              <a:t> </a:t>
            </a:r>
            <a:r>
              <a:rPr lang="en-GB" b="1" dirty="0" err="1"/>
              <a:t>razvrstaj</a:t>
            </a:r>
            <a:r>
              <a:rPr lang="en-GB" b="1" dirty="0"/>
              <a:t> </a:t>
            </a:r>
            <a:r>
              <a:rPr lang="en-GB" b="1" dirty="0" err="1"/>
              <a:t>sljedeće</a:t>
            </a:r>
            <a:r>
              <a:rPr lang="en-GB" b="1" dirty="0"/>
              <a:t> </a:t>
            </a:r>
            <a:r>
              <a:rPr lang="en-GB" b="1" dirty="0" err="1"/>
              <a:t>tvari</a:t>
            </a:r>
            <a:r>
              <a:rPr lang="en-GB" b="1" dirty="0"/>
              <a:t>  </a:t>
            </a:r>
            <a:r>
              <a:rPr lang="en-GB" b="1" dirty="0" err="1"/>
              <a:t>ugljik,natrij</a:t>
            </a:r>
            <a:r>
              <a:rPr lang="en-GB" b="1" dirty="0"/>
              <a:t>, </a:t>
            </a:r>
            <a:r>
              <a:rPr lang="en-GB" b="1" dirty="0" err="1"/>
              <a:t>sumpor</a:t>
            </a:r>
            <a:r>
              <a:rPr lang="en-GB" b="1" dirty="0"/>
              <a:t>, </a:t>
            </a:r>
            <a:r>
              <a:rPr lang="en-GB" b="1" dirty="0" err="1"/>
              <a:t>klor</a:t>
            </a:r>
            <a:r>
              <a:rPr lang="en-GB" b="1" dirty="0"/>
              <a:t>, </a:t>
            </a:r>
            <a:r>
              <a:rPr lang="en-GB" b="1" dirty="0" err="1"/>
              <a:t>dušik,magnezij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:</a:t>
            </a:r>
          </a:p>
          <a:p>
            <a:r>
              <a:rPr lang="en-GB" b="1" dirty="0" err="1"/>
              <a:t>Elementarne</a:t>
            </a:r>
            <a:r>
              <a:rPr lang="en-GB" b="1" dirty="0"/>
              <a:t> </a:t>
            </a:r>
            <a:r>
              <a:rPr lang="en-GB" b="1" dirty="0" err="1"/>
              <a:t>tvari</a:t>
            </a:r>
            <a:r>
              <a:rPr lang="en-GB" b="1" dirty="0"/>
              <a:t> </a:t>
            </a:r>
            <a:r>
              <a:rPr lang="en-GB" b="1" dirty="0" err="1"/>
              <a:t>koje</a:t>
            </a:r>
            <a:r>
              <a:rPr lang="en-GB" b="1" dirty="0"/>
              <a:t> </a:t>
            </a:r>
            <a:r>
              <a:rPr lang="en-GB" b="1" dirty="0" err="1"/>
              <a:t>su</a:t>
            </a:r>
            <a:r>
              <a:rPr lang="en-GB" b="1" dirty="0"/>
              <a:t> </a:t>
            </a:r>
            <a:r>
              <a:rPr lang="en-GB" b="1" dirty="0" err="1"/>
              <a:t>građene</a:t>
            </a:r>
            <a:r>
              <a:rPr lang="en-GB" b="1" dirty="0"/>
              <a:t> </a:t>
            </a:r>
            <a:r>
              <a:rPr lang="en-GB" b="1" dirty="0" err="1"/>
              <a:t>od</a:t>
            </a:r>
            <a:r>
              <a:rPr lang="en-GB" b="1" dirty="0"/>
              <a:t> </a:t>
            </a:r>
            <a:r>
              <a:rPr lang="en-GB" b="1" dirty="0" err="1"/>
              <a:t>atoma</a:t>
            </a:r>
            <a:r>
              <a:rPr lang="en-GB" b="1" dirty="0"/>
              <a:t>:</a:t>
            </a:r>
          </a:p>
          <a:p>
            <a:r>
              <a:rPr lang="en-GB" b="1" dirty="0" err="1"/>
              <a:t>Elementarne</a:t>
            </a:r>
            <a:r>
              <a:rPr lang="en-GB" b="1" dirty="0"/>
              <a:t> </a:t>
            </a:r>
            <a:r>
              <a:rPr lang="en-GB" b="1" dirty="0" err="1"/>
              <a:t>tvari</a:t>
            </a:r>
            <a:r>
              <a:rPr lang="en-GB" b="1" dirty="0"/>
              <a:t> </a:t>
            </a:r>
            <a:r>
              <a:rPr lang="en-GB" b="1" dirty="0" err="1"/>
              <a:t>koje</a:t>
            </a:r>
            <a:r>
              <a:rPr lang="en-GB" b="1" dirty="0"/>
              <a:t> </a:t>
            </a:r>
            <a:r>
              <a:rPr lang="en-GB" b="1" dirty="0" err="1"/>
              <a:t>su</a:t>
            </a:r>
            <a:r>
              <a:rPr lang="en-GB" b="1" dirty="0"/>
              <a:t> </a:t>
            </a:r>
            <a:r>
              <a:rPr lang="en-GB" b="1" dirty="0" err="1"/>
              <a:t>građene</a:t>
            </a:r>
            <a:r>
              <a:rPr lang="en-GB" b="1" dirty="0"/>
              <a:t> </a:t>
            </a:r>
            <a:r>
              <a:rPr lang="en-GB" b="1" dirty="0" err="1"/>
              <a:t>od</a:t>
            </a:r>
            <a:r>
              <a:rPr lang="en-GB" b="1" dirty="0"/>
              <a:t> </a:t>
            </a:r>
            <a:r>
              <a:rPr lang="en-GB" b="1" dirty="0" err="1"/>
              <a:t>molekula</a:t>
            </a:r>
            <a:r>
              <a:rPr lang="en-GB" b="1" dirty="0"/>
              <a:t>:</a:t>
            </a:r>
          </a:p>
          <a:p>
            <a:r>
              <a:rPr lang="en-GB" dirty="0" smtClean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www.e-sfera.hr/dodatni-digitalni-sadrzaji/1b75dbf2-c943-49c6-a20b-8fd6c653b642-</a:t>
            </a:r>
            <a:r>
              <a:rPr lang="en-GB" dirty="0" smtClean="0"/>
              <a:t> </a:t>
            </a:r>
            <a:r>
              <a:rPr lang="en-GB" dirty="0" err="1" smtClean="0"/>
              <a:t>prouči</a:t>
            </a:r>
            <a:r>
              <a:rPr lang="en-GB" dirty="0" smtClean="0"/>
              <a:t> </a:t>
            </a:r>
            <a:r>
              <a:rPr lang="en-GB" dirty="0" err="1" smtClean="0"/>
              <a:t>građu</a:t>
            </a:r>
            <a:r>
              <a:rPr lang="en-GB" dirty="0" smtClean="0"/>
              <a:t> </a:t>
            </a:r>
            <a:r>
              <a:rPr lang="en-GB" dirty="0" err="1" smtClean="0"/>
              <a:t>molekula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poveznici</a:t>
            </a:r>
            <a:r>
              <a:rPr lang="en-GB" dirty="0" smtClean="0"/>
              <a:t>, </a:t>
            </a:r>
            <a:r>
              <a:rPr lang="en-GB" dirty="0" err="1" smtClean="0"/>
              <a:t>klikom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svaku</a:t>
            </a:r>
            <a:r>
              <a:rPr lang="en-GB" dirty="0" smtClean="0"/>
              <a:t> </a:t>
            </a:r>
            <a:r>
              <a:rPr lang="en-GB" dirty="0" err="1" smtClean="0"/>
              <a:t>molekulu</a:t>
            </a:r>
            <a:r>
              <a:rPr lang="en-GB" dirty="0" smtClean="0"/>
              <a:t> </a:t>
            </a:r>
            <a:r>
              <a:rPr lang="en-GB" dirty="0" err="1" smtClean="0"/>
              <a:t>možeš</a:t>
            </a:r>
            <a:r>
              <a:rPr lang="en-GB" dirty="0" smtClean="0"/>
              <a:t> je </a:t>
            </a:r>
            <a:r>
              <a:rPr lang="en-GB" dirty="0" err="1" smtClean="0"/>
              <a:t>zarotirati</a:t>
            </a:r>
            <a:r>
              <a:rPr lang="en-GB" dirty="0" smtClean="0"/>
              <a:t> i </a:t>
            </a:r>
            <a:r>
              <a:rPr lang="en-GB" dirty="0" err="1" smtClean="0"/>
              <a:t>proučiti</a:t>
            </a:r>
            <a:r>
              <a:rPr lang="en-GB" dirty="0" smtClean="0"/>
              <a:t> </a:t>
            </a:r>
            <a:r>
              <a:rPr lang="en-GB" dirty="0" err="1" smtClean="0"/>
              <a:t>njezinu</a:t>
            </a:r>
            <a:r>
              <a:rPr lang="en-GB" dirty="0" smtClean="0"/>
              <a:t> </a:t>
            </a:r>
            <a:r>
              <a:rPr lang="en-GB" dirty="0" err="1" smtClean="0"/>
              <a:t>građu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56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C3D95C-3E28-413F-B03A-2AE8D141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8B72296-4EA2-4F3B-96DD-1B4B114F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Elementarne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tvari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koje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sastoje</a:t>
            </a:r>
            <a:r>
              <a:rPr lang="en-GB" dirty="0">
                <a:solidFill>
                  <a:schemeClr val="bg1"/>
                </a:solidFill>
              </a:rPr>
              <a:t> od </a:t>
            </a:r>
            <a:r>
              <a:rPr lang="en-GB" dirty="0" err="1">
                <a:solidFill>
                  <a:schemeClr val="bg1"/>
                </a:solidFill>
              </a:rPr>
              <a:t>atoma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dirty="0" err="1">
                <a:solidFill>
                  <a:schemeClr val="bg1"/>
                </a:solidFill>
              </a:rPr>
              <a:t>ugljik,plemeniti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plinovi</a:t>
            </a:r>
            <a:r>
              <a:rPr lang="en-GB" dirty="0">
                <a:solidFill>
                  <a:schemeClr val="bg1"/>
                </a:solidFill>
              </a:rPr>
              <a:t> i </a:t>
            </a:r>
            <a:r>
              <a:rPr lang="en-GB" dirty="0" err="1">
                <a:solidFill>
                  <a:schemeClr val="bg1"/>
                </a:solidFill>
              </a:rPr>
              <a:t>metali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Elementarne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tvari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koje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sastoje</a:t>
            </a:r>
            <a:r>
              <a:rPr lang="en-GB" dirty="0">
                <a:solidFill>
                  <a:schemeClr val="bg1"/>
                </a:solidFill>
              </a:rPr>
              <a:t> od </a:t>
            </a:r>
            <a:r>
              <a:rPr lang="en-GB" dirty="0" err="1">
                <a:solidFill>
                  <a:schemeClr val="bg1"/>
                </a:solidFill>
              </a:rPr>
              <a:t>molekula</a:t>
            </a:r>
            <a:r>
              <a:rPr lang="en-GB" dirty="0">
                <a:solidFill>
                  <a:schemeClr val="bg1"/>
                </a:solidFill>
              </a:rPr>
              <a:t> - </a:t>
            </a:r>
            <a:r>
              <a:rPr lang="en-GB" dirty="0" err="1">
                <a:solidFill>
                  <a:schemeClr val="bg1"/>
                </a:solidFill>
              </a:rPr>
              <a:t>većina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nemetala</a:t>
            </a:r>
            <a:r>
              <a:rPr lang="en-GB" dirty="0">
                <a:solidFill>
                  <a:schemeClr val="bg1"/>
                </a:solidFill>
              </a:rPr>
              <a:t>   </a:t>
            </a:r>
          </a:p>
          <a:p>
            <a:endParaRPr lang="en-GB" dirty="0"/>
          </a:p>
          <a:p>
            <a:r>
              <a:rPr lang="en-GB" sz="3600" dirty="0" err="1">
                <a:solidFill>
                  <a:schemeClr val="bg1"/>
                </a:solidFill>
              </a:rPr>
              <a:t>Molekule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koje</a:t>
            </a:r>
            <a:r>
              <a:rPr lang="en-GB" sz="3600" dirty="0">
                <a:solidFill>
                  <a:schemeClr val="bg1"/>
                </a:solidFill>
              </a:rPr>
              <a:t> se </a:t>
            </a:r>
            <a:r>
              <a:rPr lang="en-GB" sz="3600" dirty="0" err="1">
                <a:solidFill>
                  <a:schemeClr val="bg1"/>
                </a:solidFill>
              </a:rPr>
              <a:t>sastoje</a:t>
            </a:r>
            <a:r>
              <a:rPr lang="en-GB" sz="3600" dirty="0">
                <a:solidFill>
                  <a:schemeClr val="bg1"/>
                </a:solidFill>
              </a:rPr>
              <a:t> od </a:t>
            </a:r>
            <a:r>
              <a:rPr lang="en-GB" sz="3600" dirty="0" err="1">
                <a:solidFill>
                  <a:schemeClr val="bg1"/>
                </a:solidFill>
              </a:rPr>
              <a:t>dva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atoma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su</a:t>
            </a:r>
            <a:r>
              <a:rPr lang="en-GB" sz="3600" dirty="0">
                <a:solidFill>
                  <a:schemeClr val="bg1"/>
                </a:solidFill>
              </a:rPr>
              <a:t>: </a:t>
            </a:r>
            <a:r>
              <a:rPr lang="en-GB" sz="3600" dirty="0" err="1">
                <a:solidFill>
                  <a:schemeClr val="bg1"/>
                </a:solidFill>
              </a:rPr>
              <a:t>molekula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vodika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/>
              <a:t>H</a:t>
            </a:r>
            <a:r>
              <a:rPr lang="en-GB" sz="3600" baseline="-25000" dirty="0"/>
              <a:t>2 </a:t>
            </a:r>
            <a:r>
              <a:rPr lang="en-GB" sz="3600" dirty="0">
                <a:solidFill>
                  <a:schemeClr val="bg1"/>
                </a:solidFill>
              </a:rPr>
              <a:t> , </a:t>
            </a:r>
            <a:r>
              <a:rPr lang="en-GB" sz="3600" dirty="0" err="1">
                <a:solidFill>
                  <a:schemeClr val="bg1"/>
                </a:solidFill>
              </a:rPr>
              <a:t>kisika</a:t>
            </a:r>
            <a:r>
              <a:rPr lang="en-GB" sz="3600" dirty="0">
                <a:solidFill>
                  <a:schemeClr val="bg1"/>
                </a:solidFill>
              </a:rPr>
              <a:t>  </a:t>
            </a:r>
            <a:r>
              <a:rPr lang="en-GB" sz="3600" dirty="0"/>
              <a:t>O</a:t>
            </a:r>
            <a:r>
              <a:rPr lang="en-GB" sz="3600" baseline="-25000" dirty="0"/>
              <a:t>2</a:t>
            </a:r>
            <a:endParaRPr lang="en-GB" sz="3600" dirty="0"/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   </a:t>
            </a:r>
            <a:r>
              <a:rPr lang="en-GB" sz="3600" dirty="0" err="1">
                <a:solidFill>
                  <a:schemeClr val="bg1"/>
                </a:solidFill>
              </a:rPr>
              <a:t>molekula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dušika</a:t>
            </a:r>
            <a:r>
              <a:rPr lang="en-GB" sz="3600" dirty="0">
                <a:solidFill>
                  <a:schemeClr val="bg1"/>
                </a:solidFill>
              </a:rPr>
              <a:t>  </a:t>
            </a:r>
            <a:r>
              <a:rPr lang="en-GB" sz="3600" dirty="0"/>
              <a:t>N</a:t>
            </a:r>
            <a:r>
              <a:rPr lang="en-GB" sz="3600" baseline="-25000" dirty="0"/>
              <a:t>2</a:t>
            </a:r>
            <a:r>
              <a:rPr lang="en-GB" sz="3600" dirty="0"/>
              <a:t> 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molekula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klora</a:t>
            </a:r>
            <a:r>
              <a:rPr lang="en-GB" sz="3600" dirty="0">
                <a:solidFill>
                  <a:schemeClr val="bg1"/>
                </a:solidFill>
              </a:rPr>
              <a:t>  </a:t>
            </a:r>
            <a:r>
              <a:rPr lang="en-GB" sz="3600" dirty="0"/>
              <a:t>Cl</a:t>
            </a:r>
            <a:r>
              <a:rPr lang="en-GB" sz="3600" baseline="-25000" dirty="0"/>
              <a:t>2,</a:t>
            </a:r>
            <a:r>
              <a:rPr lang="en-GB" sz="3600" dirty="0">
                <a:solidFill>
                  <a:schemeClr val="bg1"/>
                </a:solidFill>
              </a:rPr>
              <a:t> , </a:t>
            </a:r>
            <a:r>
              <a:rPr lang="en-GB" sz="3600" dirty="0" err="1">
                <a:solidFill>
                  <a:schemeClr val="bg1"/>
                </a:solidFill>
              </a:rPr>
              <a:t>molekula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broma</a:t>
            </a:r>
            <a:r>
              <a:rPr lang="en-GB" sz="3600" dirty="0">
                <a:solidFill>
                  <a:schemeClr val="bg1"/>
                </a:solidFill>
              </a:rPr>
              <a:t>  </a:t>
            </a:r>
            <a:r>
              <a:rPr lang="en-GB" sz="3600" dirty="0"/>
              <a:t>Br</a:t>
            </a:r>
            <a:r>
              <a:rPr lang="en-GB" sz="3600" baseline="-25000" dirty="0"/>
              <a:t>2</a:t>
            </a:r>
            <a:endParaRPr lang="en-GB" sz="3600" dirty="0"/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   </a:t>
            </a:r>
            <a:r>
              <a:rPr lang="en-GB" sz="3600" dirty="0" err="1">
                <a:solidFill>
                  <a:schemeClr val="bg1"/>
                </a:solidFill>
              </a:rPr>
              <a:t>molekula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joda</a:t>
            </a:r>
            <a:r>
              <a:rPr lang="en-GB" sz="3600" dirty="0">
                <a:solidFill>
                  <a:schemeClr val="bg1"/>
                </a:solidFill>
              </a:rPr>
              <a:t>  </a:t>
            </a:r>
            <a:r>
              <a:rPr lang="en-GB" sz="3600" dirty="0"/>
              <a:t> I</a:t>
            </a:r>
            <a:r>
              <a:rPr lang="en-GB" sz="3600" baseline="-25000" dirty="0"/>
              <a:t>2</a:t>
            </a:r>
            <a:endParaRPr lang="en-GB" sz="3600" dirty="0"/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814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6ABB95-A857-42B7-840A-3F35A1FE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Označavanje</a:t>
            </a:r>
            <a:r>
              <a:rPr lang="en-GB" dirty="0"/>
              <a:t> </a:t>
            </a:r>
            <a:r>
              <a:rPr lang="en-GB" dirty="0" err="1"/>
              <a:t>molekula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1A557F8-7D10-4665-A454-95130E49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097088"/>
            <a:ext cx="14412911" cy="383381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</a:rPr>
              <a:t>Molekula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koja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sastoji</a:t>
            </a:r>
            <a:r>
              <a:rPr lang="en-GB" dirty="0">
                <a:solidFill>
                  <a:schemeClr val="bg1"/>
                </a:solidFill>
              </a:rPr>
              <a:t> od </a:t>
            </a:r>
            <a:r>
              <a:rPr lang="en-GB" dirty="0" err="1">
                <a:solidFill>
                  <a:schemeClr val="bg1"/>
                </a:solidFill>
              </a:rPr>
              <a:t>četiri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atoma</a:t>
            </a:r>
            <a:r>
              <a:rPr lang="en-GB" dirty="0">
                <a:solidFill>
                  <a:schemeClr val="bg1"/>
                </a:solidFill>
              </a:rPr>
              <a:t> je </a:t>
            </a:r>
            <a:r>
              <a:rPr lang="en-GB" dirty="0" err="1">
                <a:solidFill>
                  <a:schemeClr val="bg1"/>
                </a:solidFill>
              </a:rPr>
              <a:t>molekula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fosfora</a:t>
            </a:r>
            <a:r>
              <a:rPr lang="en-GB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chemeClr val="bg1"/>
                </a:solidFill>
              </a:rPr>
              <a:t>P</a:t>
            </a:r>
            <a:r>
              <a:rPr lang="en-GB" b="1" baseline="-25000" dirty="0">
                <a:solidFill>
                  <a:schemeClr val="bg1"/>
                </a:solidFill>
              </a:rPr>
              <a:t>4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</a:rPr>
              <a:t>Molekula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koja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sastoji</a:t>
            </a:r>
            <a:r>
              <a:rPr lang="en-GB" dirty="0">
                <a:solidFill>
                  <a:schemeClr val="bg1"/>
                </a:solidFill>
              </a:rPr>
              <a:t> od </a:t>
            </a:r>
            <a:r>
              <a:rPr lang="en-GB" dirty="0" err="1">
                <a:solidFill>
                  <a:schemeClr val="bg1"/>
                </a:solidFill>
              </a:rPr>
              <a:t>osam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atoma</a:t>
            </a:r>
            <a:r>
              <a:rPr lang="en-GB" dirty="0">
                <a:solidFill>
                  <a:schemeClr val="bg1"/>
                </a:solidFill>
              </a:rPr>
              <a:t>  je </a:t>
            </a:r>
            <a:r>
              <a:rPr lang="en-GB" dirty="0" err="1">
                <a:solidFill>
                  <a:schemeClr val="bg1"/>
                </a:solidFill>
              </a:rPr>
              <a:t>molekula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sumpora</a:t>
            </a:r>
            <a:r>
              <a:rPr lang="en-GB" dirty="0">
                <a:solidFill>
                  <a:schemeClr val="bg1"/>
                </a:solidFill>
              </a:rPr>
              <a:t>  </a:t>
            </a:r>
            <a:r>
              <a:rPr lang="en-GB" b="1" dirty="0">
                <a:solidFill>
                  <a:schemeClr val="bg1"/>
                </a:solidFill>
              </a:rPr>
              <a:t>S</a:t>
            </a:r>
            <a:r>
              <a:rPr lang="en-GB" b="1" baseline="-25000" dirty="0">
                <a:solidFill>
                  <a:schemeClr val="bg1"/>
                </a:solidFill>
              </a:rPr>
              <a:t>8</a:t>
            </a: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Što </a:t>
            </a:r>
            <a:r>
              <a:rPr lang="en-GB" dirty="0" err="1">
                <a:solidFill>
                  <a:schemeClr val="bg1"/>
                </a:solidFill>
              </a:rPr>
              <a:t>prikazuje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slika</a:t>
            </a:r>
            <a:r>
              <a:rPr lang="en-GB" dirty="0">
                <a:solidFill>
                  <a:schemeClr val="bg1"/>
                </a:solidFill>
              </a:rPr>
              <a:t> ?    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</a:rPr>
              <a:t>Dvije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molekule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kisika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CDB9966-D1BD-422E-8A20-596505EAD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3429000"/>
            <a:ext cx="1426588" cy="102421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EE228F7-CBB0-4E1C-AB57-9BADE2F1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106" y="3429000"/>
            <a:ext cx="142658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6384F9-326E-44EE-9A61-99496417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GB" sz="3300" dirty="0" err="1"/>
              <a:t>Označavanje</a:t>
            </a:r>
            <a:r>
              <a:rPr lang="en-GB" sz="3300" dirty="0"/>
              <a:t> </a:t>
            </a:r>
            <a:r>
              <a:rPr lang="en-GB" sz="3300" dirty="0" err="1" smtClean="0"/>
              <a:t>molekula</a:t>
            </a:r>
            <a:r>
              <a:rPr lang="en-GB" sz="3300" dirty="0" smtClean="0"/>
              <a:t> I </a:t>
            </a:r>
            <a:r>
              <a:rPr lang="en-GB" sz="3300" dirty="0" err="1" smtClean="0"/>
              <a:t>kemijske</a:t>
            </a:r>
            <a:r>
              <a:rPr lang="en-GB" sz="3300" dirty="0" smtClean="0"/>
              <a:t> </a:t>
            </a:r>
            <a:r>
              <a:rPr lang="en-GB" sz="3300" dirty="0" err="1" smtClean="0"/>
              <a:t>formule</a:t>
            </a:r>
            <a:endParaRPr lang="en-GB" sz="3300" dirty="0"/>
          </a:p>
        </p:txBody>
      </p:sp>
      <p:sp useBgFill="1">
        <p:nvSpPr>
          <p:cNvPr id="53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33F7ABC-3F32-4572-83F2-B916B7B18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jednu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molekulu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kisika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označavamo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molekule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kisika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označit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ćemo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Zadatak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2:  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Opiši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riječima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sljedeće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/>
              <a:t>3P</a:t>
            </a:r>
            <a:r>
              <a:rPr lang="en-GB" sz="2800" baseline="-25000" dirty="0"/>
              <a:t>4</a:t>
            </a:r>
            <a:endParaRPr lang="en-GB" sz="2800" dirty="0"/>
          </a:p>
          <a:p>
            <a:pPr marL="0" indent="0">
              <a:buNone/>
            </a:pPr>
            <a:r>
              <a:rPr lang="en-GB" dirty="0"/>
              <a:t> 5Cl</a:t>
            </a:r>
            <a:r>
              <a:rPr lang="en-GB" baseline="-25000" dirty="0"/>
              <a:t>2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2S</a:t>
            </a:r>
            <a:r>
              <a:rPr lang="en-GB" baseline="-25000" dirty="0"/>
              <a:t>8</a:t>
            </a:r>
            <a:endParaRPr lang="en-GB" dirty="0"/>
          </a:p>
          <a:p>
            <a:pPr marL="0" indent="0">
              <a:buNone/>
            </a:pP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9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580C89-73F5-4551-8139-54FC1C4B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Označavanje</a:t>
            </a:r>
            <a:r>
              <a:rPr lang="en-GB" sz="3200" dirty="0" smtClean="0"/>
              <a:t> </a:t>
            </a:r>
            <a:r>
              <a:rPr lang="en-GB" sz="3200" dirty="0" err="1" smtClean="0"/>
              <a:t>molekula</a:t>
            </a:r>
            <a:r>
              <a:rPr lang="en-GB" sz="3200" dirty="0" smtClean="0"/>
              <a:t> </a:t>
            </a:r>
            <a:r>
              <a:rPr lang="en-GB" sz="3200" dirty="0" err="1" smtClean="0"/>
              <a:t>kemijskom</a:t>
            </a:r>
            <a:r>
              <a:rPr lang="en-GB" sz="3200" dirty="0" smtClean="0"/>
              <a:t> </a:t>
            </a:r>
            <a:r>
              <a:rPr lang="en-GB" sz="3200" dirty="0" err="1" smtClean="0"/>
              <a:t>formulom</a:t>
            </a:r>
            <a:endParaRPr lang="en-GB" sz="3200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FF463FD-38BE-4A04-A3E4-B2C15B49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GB" dirty="0" err="1"/>
              <a:t>Molekule</a:t>
            </a:r>
            <a:r>
              <a:rPr lang="en-GB" dirty="0"/>
              <a:t> </a:t>
            </a:r>
            <a:r>
              <a:rPr lang="en-GB" dirty="0" err="1"/>
              <a:t>prikazujemo</a:t>
            </a:r>
            <a:r>
              <a:rPr lang="en-GB" dirty="0"/>
              <a:t> i </a:t>
            </a:r>
            <a:r>
              <a:rPr lang="en-GB" dirty="0" err="1"/>
              <a:t>označavamo</a:t>
            </a:r>
            <a:r>
              <a:rPr lang="en-GB" dirty="0"/>
              <a:t> </a:t>
            </a:r>
            <a:r>
              <a:rPr lang="en-GB" dirty="0" err="1"/>
              <a:t>jednostavnim</a:t>
            </a:r>
            <a:r>
              <a:rPr lang="en-GB" dirty="0"/>
              <a:t> </a:t>
            </a:r>
            <a:r>
              <a:rPr lang="en-GB" dirty="0" err="1"/>
              <a:t>kemijskim</a:t>
            </a:r>
            <a:r>
              <a:rPr lang="en-GB" dirty="0"/>
              <a:t> </a:t>
            </a:r>
            <a:r>
              <a:rPr lang="en-GB" dirty="0" err="1"/>
              <a:t>formulama</a:t>
            </a:r>
            <a:r>
              <a:rPr lang="en-GB" dirty="0"/>
              <a:t>.</a:t>
            </a:r>
          </a:p>
          <a:p>
            <a:r>
              <a:rPr lang="en-GB" dirty="0"/>
              <a:t>U </a:t>
            </a:r>
            <a:r>
              <a:rPr lang="en-GB" dirty="0" err="1"/>
              <a:t>izrazu</a:t>
            </a:r>
            <a:r>
              <a:rPr lang="en-GB" dirty="0"/>
              <a:t> 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   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ispred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kemijskog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simbola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KOEFICIJENT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označava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iza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kemijskog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simbola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donje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desne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3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označava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atoma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jednoj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molekuli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Znači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izraz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O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molekule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kisika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kisika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molekule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kisika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je 2*2= 4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kisika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četiri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dobiven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množenjem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koeficijenta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indeksa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)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84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230D62-777F-4D25-801B-03709736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Označavanje</a:t>
            </a:r>
            <a:r>
              <a:rPr lang="en-GB" sz="3200" dirty="0" smtClean="0"/>
              <a:t> </a:t>
            </a:r>
            <a:r>
              <a:rPr lang="en-GB" sz="3200" dirty="0" err="1" smtClean="0"/>
              <a:t>molekula</a:t>
            </a:r>
            <a:r>
              <a:rPr lang="en-GB" sz="3200" dirty="0" smtClean="0"/>
              <a:t> </a:t>
            </a:r>
            <a:r>
              <a:rPr lang="en-GB" sz="3200" dirty="0" err="1" smtClean="0"/>
              <a:t>kemijskom</a:t>
            </a:r>
            <a:r>
              <a:rPr lang="en-GB" sz="3200" dirty="0" smtClean="0"/>
              <a:t> </a:t>
            </a:r>
            <a:r>
              <a:rPr lang="en-GB" sz="3200" dirty="0" err="1" smtClean="0"/>
              <a:t>formulom</a:t>
            </a:r>
            <a:endParaRPr lang="en-GB" sz="3200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E52B3FB-3B44-47C3-B591-D73BC3C35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GB" err="1"/>
              <a:t>Zadatak</a:t>
            </a:r>
            <a:r>
              <a:rPr lang="en-GB"/>
              <a:t> 3 : </a:t>
            </a:r>
            <a:r>
              <a:rPr lang="en-GB" err="1"/>
              <a:t>prikaži</a:t>
            </a:r>
            <a:r>
              <a:rPr lang="en-GB"/>
              <a:t> </a:t>
            </a:r>
            <a:r>
              <a:rPr lang="en-GB" err="1"/>
              <a:t>kemijskim</a:t>
            </a:r>
            <a:r>
              <a:rPr lang="en-GB"/>
              <a:t> </a:t>
            </a:r>
            <a:r>
              <a:rPr lang="en-GB" err="1"/>
              <a:t>formulama</a:t>
            </a:r>
            <a:r>
              <a:rPr lang="en-GB"/>
              <a:t> </a:t>
            </a:r>
            <a:r>
              <a:rPr lang="en-GB" err="1"/>
              <a:t>dvije</a:t>
            </a:r>
            <a:r>
              <a:rPr lang="en-GB"/>
              <a:t> </a:t>
            </a:r>
            <a:r>
              <a:rPr lang="en-GB" err="1"/>
              <a:t>molekule</a:t>
            </a:r>
            <a:r>
              <a:rPr lang="en-GB"/>
              <a:t> </a:t>
            </a:r>
            <a:r>
              <a:rPr lang="en-GB" err="1"/>
              <a:t>sumpora</a:t>
            </a:r>
            <a:r>
              <a:rPr lang="en-GB"/>
              <a:t> i 5 </a:t>
            </a:r>
            <a:r>
              <a:rPr lang="en-GB" err="1"/>
              <a:t>molekula</a:t>
            </a:r>
            <a:r>
              <a:rPr lang="en-GB"/>
              <a:t> </a:t>
            </a:r>
            <a:r>
              <a:rPr lang="en-GB" err="1"/>
              <a:t>dušika.Odredi</a:t>
            </a:r>
            <a:r>
              <a:rPr lang="en-GB"/>
              <a:t> </a:t>
            </a:r>
            <a:r>
              <a:rPr lang="en-GB" err="1"/>
              <a:t>koliko</a:t>
            </a:r>
            <a:r>
              <a:rPr lang="en-GB"/>
              <a:t> je </a:t>
            </a:r>
            <a:r>
              <a:rPr lang="en-GB" err="1"/>
              <a:t>atoma</a:t>
            </a:r>
            <a:r>
              <a:rPr lang="en-GB"/>
              <a:t> </a:t>
            </a:r>
            <a:r>
              <a:rPr lang="en-GB" err="1"/>
              <a:t>pojedinih</a:t>
            </a:r>
            <a:r>
              <a:rPr lang="en-GB"/>
              <a:t> elemenata u </a:t>
            </a:r>
            <a:r>
              <a:rPr lang="en-GB" err="1"/>
              <a:t>molekulama</a:t>
            </a:r>
            <a:r>
              <a:rPr lang="en-GB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064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575</Words>
  <Application>Microsoft Office PowerPoint</Application>
  <PresentationFormat>Custom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Kružnica</vt:lpstr>
      <vt:lpstr>MOlekule</vt:lpstr>
      <vt:lpstr>Prisjetimo se</vt:lpstr>
      <vt:lpstr>Što su moleKule?</vt:lpstr>
      <vt:lpstr>Građa elementarnih tvari</vt:lpstr>
      <vt:lpstr>Slide 5</vt:lpstr>
      <vt:lpstr>Označavanje molekula</vt:lpstr>
      <vt:lpstr>Označavanje molekula I kemijske formule</vt:lpstr>
      <vt:lpstr>Označavanje molekula kemijskom formulom</vt:lpstr>
      <vt:lpstr>Označavanje molekula kemijskom formulom</vt:lpstr>
      <vt:lpstr>Molekule kemijskih spojeva</vt:lpstr>
      <vt:lpstr>Značenje kemijske formule</vt:lpstr>
      <vt:lpstr>Poznate molekule I njihove formule</vt:lpstr>
      <vt:lpstr> Vježba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MOlekule</dc:title>
  <dc:creator>SANJA ČOP-BARBARIĆ</dc:creator>
  <cp:lastModifiedBy>Krešimir</cp:lastModifiedBy>
  <cp:revision>7</cp:revision>
  <dcterms:created xsi:type="dcterms:W3CDTF">2020-04-06T14:44:31Z</dcterms:created>
  <dcterms:modified xsi:type="dcterms:W3CDTF">2020-04-16T15:36:27Z</dcterms:modified>
</cp:coreProperties>
</file>